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45.xml" ContentType="application/vnd.openxmlformats-officedocument.presentationml.tags+xml"/>
  <Override PartName="/ppt/notesSlides/notesSlide2.xml" ContentType="application/vnd.openxmlformats-officedocument.presentationml.notesSlide+xml"/>
  <Override PartName="/ppt/comments/comment2.xml" ContentType="application/vnd.openxmlformats-officedocument.presentationml.comments+xml"/>
  <Override PartName="/ppt/tags/tag46.xml" ContentType="application/vnd.openxmlformats-officedocument.presentationml.tags+xml"/>
  <Override PartName="/ppt/notesSlides/notesSlide3.xml" ContentType="application/vnd.openxmlformats-officedocument.presentationml.notesSlide+xml"/>
  <Override PartName="/ppt/comments/comment3.xml" ContentType="application/vnd.openxmlformats-officedocument.presentationml.comment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comments/comment4.xml" ContentType="application/vnd.openxmlformats-officedocument.presentationml.comments+xml"/>
  <Override PartName="/ppt/tags/tag50.xml" ContentType="application/vnd.openxmlformats-officedocument.presentationml.tags+xml"/>
  <Override PartName="/ppt/tags/tag51.xml" ContentType="application/vnd.openxmlformats-officedocument.presentationml.tags+xml"/>
  <Override PartName="/ppt/comments/comment5.xml" ContentType="application/vnd.openxmlformats-officedocument.presentationml.comment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1760" r:id="rId2"/>
    <p:sldId id="1779" r:id="rId3"/>
    <p:sldId id="1761" r:id="rId4"/>
    <p:sldId id="1762" r:id="rId5"/>
    <p:sldId id="1763" r:id="rId6"/>
    <p:sldId id="1764" r:id="rId7"/>
    <p:sldId id="1802" r:id="rId8"/>
    <p:sldId id="1766" r:id="rId9"/>
    <p:sldId id="1839" r:id="rId10"/>
    <p:sldId id="1767" r:id="rId11"/>
    <p:sldId id="1786" r:id="rId12"/>
    <p:sldId id="1823" r:id="rId13"/>
    <p:sldId id="1785" r:id="rId14"/>
    <p:sldId id="1825" r:id="rId15"/>
    <p:sldId id="1858" r:id="rId16"/>
    <p:sldId id="1770" r:id="rId17"/>
    <p:sldId id="1782" r:id="rId18"/>
    <p:sldId id="1804" r:id="rId19"/>
    <p:sldId id="1774" r:id="rId20"/>
    <p:sldId id="1775" r:id="rId21"/>
    <p:sldId id="1780" r:id="rId22"/>
    <p:sldId id="1824" r:id="rId23"/>
    <p:sldId id="1814" r:id="rId24"/>
    <p:sldId id="1815" r:id="rId25"/>
    <p:sldId id="1816" r:id="rId26"/>
    <p:sldId id="1819" r:id="rId27"/>
    <p:sldId id="1820" r:id="rId28"/>
    <p:sldId id="1695" r:id="rId29"/>
  </p:sldIdLst>
  <p:sldSz cx="12198350" cy="6858000"/>
  <p:notesSz cx="6735763" cy="9866313"/>
  <p:custDataLst>
    <p:tags r:id="rId31"/>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1pPr>
    <a:lvl2pPr marL="501015"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2pPr>
    <a:lvl3pPr marL="100203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3pPr>
    <a:lvl4pPr marL="1503680"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4pPr>
    <a:lvl5pPr marL="2004695" algn="l" rtl="0" fontAlgn="base">
      <a:spcBef>
        <a:spcPct val="0"/>
      </a:spcBef>
      <a:spcAft>
        <a:spcPct val="0"/>
      </a:spcAft>
      <a:defRPr kern="1200">
        <a:solidFill>
          <a:schemeClr val="tx1"/>
        </a:solidFill>
        <a:latin typeface="Arial" panose="020B0604020202020204" pitchFamily="34" charset="0"/>
        <a:ea typeface="宋体" pitchFamily="2" charset="-122"/>
        <a:cs typeface="+mn-cs"/>
      </a:defRPr>
    </a:lvl5pPr>
    <a:lvl6pPr marL="2505710" algn="l" defTabSz="1002030" rtl="0" eaLnBrk="1" latinLnBrk="0" hangingPunct="1">
      <a:defRPr kern="1200">
        <a:solidFill>
          <a:schemeClr val="tx1"/>
        </a:solidFill>
        <a:latin typeface="Arial" panose="020B0604020202020204" pitchFamily="34" charset="0"/>
        <a:ea typeface="宋体" pitchFamily="2" charset="-122"/>
        <a:cs typeface="+mn-cs"/>
      </a:defRPr>
    </a:lvl6pPr>
    <a:lvl7pPr marL="3006725" algn="l" defTabSz="1002030" rtl="0" eaLnBrk="1" latinLnBrk="0" hangingPunct="1">
      <a:defRPr kern="1200">
        <a:solidFill>
          <a:schemeClr val="tx1"/>
        </a:solidFill>
        <a:latin typeface="Arial" panose="020B0604020202020204" pitchFamily="34" charset="0"/>
        <a:ea typeface="宋体" pitchFamily="2" charset="-122"/>
        <a:cs typeface="+mn-cs"/>
      </a:defRPr>
    </a:lvl7pPr>
    <a:lvl8pPr marL="3507740" algn="l" defTabSz="1002030" rtl="0" eaLnBrk="1" latinLnBrk="0" hangingPunct="1">
      <a:defRPr kern="1200">
        <a:solidFill>
          <a:schemeClr val="tx1"/>
        </a:solidFill>
        <a:latin typeface="Arial" panose="020B0604020202020204" pitchFamily="34" charset="0"/>
        <a:ea typeface="宋体" pitchFamily="2" charset="-122"/>
        <a:cs typeface="+mn-cs"/>
      </a:defRPr>
    </a:lvl8pPr>
    <a:lvl9pPr marL="4009390" algn="l" defTabSz="1002030" rtl="0" eaLnBrk="1" latinLnBrk="0" hangingPunct="1">
      <a:defRPr kern="1200">
        <a:solidFill>
          <a:schemeClr val="tx1"/>
        </a:solidFill>
        <a:latin typeface="Arial" panose="020B0604020202020204" pitchFamily="34" charset="0"/>
        <a:ea typeface="宋体" pitchFamily="2" charset="-122"/>
        <a:cs typeface="+mn-cs"/>
      </a:defRPr>
    </a:lvl9pPr>
  </p:defaultTextStyle>
  <p:extLst>
    <p:ext uri="{EFAFB233-063F-42B5-8137-9DF3F51BA10A}">
      <p15:sldGuideLst xmlns:p15="http://schemas.microsoft.com/office/powerpoint/2012/main">
        <p15:guide id="1" orient="horz" pos="169">
          <p15:clr>
            <a:srgbClr val="A4A3A4"/>
          </p15:clr>
        </p15:guide>
        <p15:guide id="2" orient="horz" pos="342">
          <p15:clr>
            <a:srgbClr val="A4A3A4"/>
          </p15:clr>
        </p15:guide>
        <p15:guide id="3" pos="5140">
          <p15:clr>
            <a:srgbClr val="A4A3A4"/>
          </p15:clr>
        </p15:guide>
        <p15:guide id="4" pos="3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英华" initials="z" lastIdx="7" clrIdx="0"/>
  <p:cmAuthor id="1" name="王 峰" initials="王" lastIdx="9" clrIdx="1"/>
  <p:cmAuthor id="3" name="tlb" initials="t"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B14"/>
    <a:srgbClr val="968B7F"/>
    <a:srgbClr val="8DD98B"/>
    <a:srgbClr val="007D39"/>
    <a:srgbClr val="FBD857"/>
    <a:srgbClr val="FFD579"/>
    <a:srgbClr val="B1CBFF"/>
    <a:srgbClr val="CCFF99"/>
    <a:srgbClr val="FAC70A"/>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3" autoAdjust="0"/>
    <p:restoredTop sz="93963" autoAdjust="0"/>
  </p:normalViewPr>
  <p:slideViewPr>
    <p:cSldViewPr>
      <p:cViewPr varScale="1">
        <p:scale>
          <a:sx n="86" d="100"/>
          <a:sy n="86" d="100"/>
        </p:scale>
        <p:origin x="552" y="62"/>
      </p:cViewPr>
      <p:guideLst>
        <p:guide orient="horz" pos="169"/>
        <p:guide orient="horz" pos="342"/>
        <p:guide pos="5140"/>
        <p:guide pos="317"/>
      </p:guideLst>
    </p:cSldViewPr>
  </p:slideViewPr>
  <p:outlineViewPr>
    <p:cViewPr>
      <p:scale>
        <a:sx n="33" d="100"/>
        <a:sy n="33" d="100"/>
      </p:scale>
      <p:origin x="0" y="3162"/>
    </p:cViewPr>
  </p:outlineViewPr>
  <p:notesTextViewPr>
    <p:cViewPr>
      <p:scale>
        <a:sx n="100" d="100"/>
        <a:sy n="100" d="100"/>
      </p:scale>
      <p:origin x="0" y="0"/>
    </p:cViewPr>
  </p:notesTextViewPr>
  <p:sorterViewPr>
    <p:cViewPr>
      <p:scale>
        <a:sx n="66" d="100"/>
        <a:sy n="66" d="100"/>
      </p:scale>
      <p:origin x="0" y="4506"/>
    </p:cViewPr>
  </p:sorterViewPr>
  <p:notesViewPr>
    <p:cSldViewPr>
      <p:cViewPr varScale="1">
        <p:scale>
          <a:sx n="48" d="100"/>
          <a:sy n="48" d="100"/>
        </p:scale>
        <p:origin x="277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3-07-05T15:57:03.122" idx="1">
    <p:pos x="7515" y="899"/>
    <p:text>未对接</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3-07-05T15:57:59.482" idx="2">
    <p:pos x="7518" y="444"/>
    <p:text>进销存未对接</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23-07-07T10:42:54.376" idx="5">
    <p:pos x="5290" y="277"/>
    <p:text>已取消，因 Minio 服务器上需要9000端口 未开通，所以改为贝总给申请500G磁盘保存图片;</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6-27T13:50:20.481" idx="4">
    <p:pos x="3735" y="266"/>
    <p:text>目前pro服务器资源不够，安装在uat</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23-07-11T10:29:23.832" idx="4">
    <p:pos x="3411" y="1927"/>
    <p:text>1,2 安装在UAT服务器上；
url:http://10.207.88.11/kibana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1" y="0"/>
            <a:ext cx="2919413" cy="493713"/>
          </a:xfrm>
          <a:prstGeom prst="rect">
            <a:avLst/>
          </a:prstGeom>
          <a:noFill/>
          <a:ln w="9525">
            <a:noFill/>
            <a:miter lim="800000"/>
          </a:ln>
          <a:effectLst/>
        </p:spPr>
        <p:txBody>
          <a:bodyPr vert="horz" wrap="square" lIns="91426" tIns="45713" rIns="91426" bIns="45713" numCol="1" anchor="t" anchorCtr="0" compatLnSpc="1"/>
          <a:lstStyle>
            <a:lvl1pPr>
              <a:defRPr sz="1200">
                <a:latin typeface="Arial" panose="020B0604020202020204" pitchFamily="34" charset="0"/>
                <a:ea typeface="宋体" pitchFamily="2" charset="-122"/>
              </a:defRPr>
            </a:lvl1pPr>
          </a:lstStyle>
          <a:p>
            <a:pPr>
              <a:defRPr/>
            </a:pPr>
            <a:endParaRPr lang="en-US" altLang="zh-CN"/>
          </a:p>
        </p:txBody>
      </p:sp>
      <p:sp>
        <p:nvSpPr>
          <p:cNvPr id="54275" name="Rectangle 3"/>
          <p:cNvSpPr>
            <a:spLocks noGrp="1" noChangeArrowheads="1"/>
          </p:cNvSpPr>
          <p:nvPr>
            <p:ph type="dt" idx="1"/>
          </p:nvPr>
        </p:nvSpPr>
        <p:spPr bwMode="auto">
          <a:xfrm>
            <a:off x="3814763" y="0"/>
            <a:ext cx="2919412" cy="493713"/>
          </a:xfrm>
          <a:prstGeom prst="rect">
            <a:avLst/>
          </a:prstGeom>
          <a:noFill/>
          <a:ln w="9525">
            <a:noFill/>
            <a:miter lim="800000"/>
          </a:ln>
          <a:effectLst/>
        </p:spPr>
        <p:txBody>
          <a:bodyPr vert="horz" wrap="square" lIns="91426" tIns="45713" rIns="91426" bIns="45713" numCol="1" anchor="t" anchorCtr="0" compatLnSpc="1"/>
          <a:lstStyle>
            <a:lvl1pPr algn="r">
              <a:defRPr sz="1200">
                <a:latin typeface="Arial" panose="020B0604020202020204" pitchFamily="34" charset="0"/>
                <a:ea typeface="宋体"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77788" y="739775"/>
            <a:ext cx="6580187" cy="3700463"/>
          </a:xfrm>
          <a:prstGeom prst="rect">
            <a:avLst/>
          </a:prstGeom>
          <a:noFill/>
          <a:ln w="9525">
            <a:solidFill>
              <a:srgbClr val="000000"/>
            </a:solidFill>
            <a:miter lim="800000"/>
          </a:ln>
        </p:spPr>
      </p:sp>
      <p:sp>
        <p:nvSpPr>
          <p:cNvPr id="54277" name="Rectangle 5"/>
          <p:cNvSpPr>
            <a:spLocks noGrp="1" noChangeArrowheads="1"/>
          </p:cNvSpPr>
          <p:nvPr>
            <p:ph type="body" sz="quarter" idx="3"/>
          </p:nvPr>
        </p:nvSpPr>
        <p:spPr bwMode="auto">
          <a:xfrm>
            <a:off x="673101" y="4686300"/>
            <a:ext cx="5389563" cy="4440238"/>
          </a:xfrm>
          <a:prstGeom prst="rect">
            <a:avLst/>
          </a:prstGeom>
          <a:noFill/>
          <a:ln w="9525">
            <a:noFill/>
            <a:miter lim="800000"/>
          </a:ln>
          <a:effectLst/>
        </p:spPr>
        <p:txBody>
          <a:bodyPr vert="horz" wrap="square" lIns="91426" tIns="45713" rIns="91426" bIns="45713"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4278" name="Rectangle 6"/>
          <p:cNvSpPr>
            <a:spLocks noGrp="1" noChangeArrowheads="1"/>
          </p:cNvSpPr>
          <p:nvPr>
            <p:ph type="ftr" sz="quarter" idx="4"/>
          </p:nvPr>
        </p:nvSpPr>
        <p:spPr bwMode="auto">
          <a:xfrm>
            <a:off x="1" y="9371013"/>
            <a:ext cx="2919413" cy="493712"/>
          </a:xfrm>
          <a:prstGeom prst="rect">
            <a:avLst/>
          </a:prstGeom>
          <a:noFill/>
          <a:ln w="9525">
            <a:noFill/>
            <a:miter lim="800000"/>
          </a:ln>
          <a:effectLst/>
        </p:spPr>
        <p:txBody>
          <a:bodyPr vert="horz" wrap="square" lIns="91426" tIns="45713" rIns="91426" bIns="45713" numCol="1" anchor="b" anchorCtr="0" compatLnSpc="1"/>
          <a:lstStyle>
            <a:lvl1pPr>
              <a:defRPr sz="1200">
                <a:latin typeface="Arial" panose="020B0604020202020204" pitchFamily="34" charset="0"/>
                <a:ea typeface="宋体" pitchFamily="2" charset="-122"/>
              </a:defRPr>
            </a:lvl1pPr>
          </a:lstStyle>
          <a:p>
            <a:pPr>
              <a:defRPr/>
            </a:pPr>
            <a:endParaRPr lang="en-US" altLang="zh-CN"/>
          </a:p>
        </p:txBody>
      </p:sp>
      <p:sp>
        <p:nvSpPr>
          <p:cNvPr id="54279" name="Rectangle 7"/>
          <p:cNvSpPr>
            <a:spLocks noGrp="1" noChangeArrowheads="1"/>
          </p:cNvSpPr>
          <p:nvPr>
            <p:ph type="sldNum" sz="quarter" idx="5"/>
          </p:nvPr>
        </p:nvSpPr>
        <p:spPr bwMode="auto">
          <a:xfrm>
            <a:off x="3814763" y="9371013"/>
            <a:ext cx="2919412" cy="493712"/>
          </a:xfrm>
          <a:prstGeom prst="rect">
            <a:avLst/>
          </a:prstGeom>
          <a:noFill/>
          <a:ln w="9525">
            <a:noFill/>
            <a:miter lim="800000"/>
          </a:ln>
          <a:effectLst/>
        </p:spPr>
        <p:txBody>
          <a:bodyPr vert="horz" wrap="square" lIns="91426" tIns="45713" rIns="91426" bIns="45713" numCol="1" anchor="b" anchorCtr="0" compatLnSpc="1"/>
          <a:lstStyle>
            <a:lvl1pPr algn="r">
              <a:defRPr sz="1200">
                <a:latin typeface="Arial" panose="020B0604020202020204" pitchFamily="34" charset="0"/>
                <a:ea typeface="宋体" pitchFamily="2" charset="-122"/>
              </a:defRPr>
            </a:lvl1pPr>
          </a:lstStyle>
          <a:p>
            <a:pPr>
              <a:defRPr/>
            </a:pPr>
            <a:fld id="{3596209C-7B4F-49E2-818C-55E0974EFEC5}"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15" kern="1200">
        <a:solidFill>
          <a:schemeClr val="tx1"/>
        </a:solidFill>
        <a:latin typeface="Arial" panose="020B0604020202020204" pitchFamily="34" charset="0"/>
        <a:ea typeface="宋体" pitchFamily="2" charset="-122"/>
        <a:cs typeface="+mn-cs"/>
      </a:defRPr>
    </a:lvl1pPr>
    <a:lvl2pPr marL="501015" algn="l" rtl="0" eaLnBrk="0" fontAlgn="base" hangingPunct="0">
      <a:spcBef>
        <a:spcPct val="30000"/>
      </a:spcBef>
      <a:spcAft>
        <a:spcPct val="0"/>
      </a:spcAft>
      <a:defRPr sz="1315" kern="1200">
        <a:solidFill>
          <a:schemeClr val="tx1"/>
        </a:solidFill>
        <a:latin typeface="Arial" panose="020B0604020202020204" pitchFamily="34" charset="0"/>
        <a:ea typeface="宋体" pitchFamily="2" charset="-122"/>
        <a:cs typeface="+mn-cs"/>
      </a:defRPr>
    </a:lvl2pPr>
    <a:lvl3pPr marL="1002030" algn="l" rtl="0" eaLnBrk="0" fontAlgn="base" hangingPunct="0">
      <a:spcBef>
        <a:spcPct val="30000"/>
      </a:spcBef>
      <a:spcAft>
        <a:spcPct val="0"/>
      </a:spcAft>
      <a:defRPr sz="1315" kern="1200">
        <a:solidFill>
          <a:schemeClr val="tx1"/>
        </a:solidFill>
        <a:latin typeface="Arial" panose="020B0604020202020204" pitchFamily="34" charset="0"/>
        <a:ea typeface="宋体" pitchFamily="2" charset="-122"/>
        <a:cs typeface="+mn-cs"/>
      </a:defRPr>
    </a:lvl3pPr>
    <a:lvl4pPr marL="1503680" algn="l" rtl="0" eaLnBrk="0" fontAlgn="base" hangingPunct="0">
      <a:spcBef>
        <a:spcPct val="30000"/>
      </a:spcBef>
      <a:spcAft>
        <a:spcPct val="0"/>
      </a:spcAft>
      <a:defRPr sz="1315" kern="1200">
        <a:solidFill>
          <a:schemeClr val="tx1"/>
        </a:solidFill>
        <a:latin typeface="Arial" panose="020B0604020202020204" pitchFamily="34" charset="0"/>
        <a:ea typeface="宋体" pitchFamily="2" charset="-122"/>
        <a:cs typeface="+mn-cs"/>
      </a:defRPr>
    </a:lvl4pPr>
    <a:lvl5pPr marL="2004695" algn="l" rtl="0" eaLnBrk="0" fontAlgn="base" hangingPunct="0">
      <a:spcBef>
        <a:spcPct val="30000"/>
      </a:spcBef>
      <a:spcAft>
        <a:spcPct val="0"/>
      </a:spcAft>
      <a:defRPr sz="1315" kern="1200">
        <a:solidFill>
          <a:schemeClr val="tx1"/>
        </a:solidFill>
        <a:latin typeface="Arial" panose="020B0604020202020204" pitchFamily="34" charset="0"/>
        <a:ea typeface="宋体" pitchFamily="2" charset="-122"/>
        <a:cs typeface="+mn-cs"/>
      </a:defRPr>
    </a:lvl5pPr>
    <a:lvl6pPr marL="2505710" algn="l" defTabSz="1002030" rtl="0" eaLnBrk="1" latinLnBrk="0" hangingPunct="1">
      <a:defRPr sz="1315" kern="1200">
        <a:solidFill>
          <a:schemeClr val="tx1"/>
        </a:solidFill>
        <a:latin typeface="+mn-lt"/>
        <a:ea typeface="+mn-ea"/>
        <a:cs typeface="+mn-cs"/>
      </a:defRPr>
    </a:lvl6pPr>
    <a:lvl7pPr marL="3006725" algn="l" defTabSz="1002030" rtl="0" eaLnBrk="1" latinLnBrk="0" hangingPunct="1">
      <a:defRPr sz="1315" kern="1200">
        <a:solidFill>
          <a:schemeClr val="tx1"/>
        </a:solidFill>
        <a:latin typeface="+mn-lt"/>
        <a:ea typeface="+mn-ea"/>
        <a:cs typeface="+mn-cs"/>
      </a:defRPr>
    </a:lvl7pPr>
    <a:lvl8pPr marL="3507740" algn="l" defTabSz="1002030" rtl="0" eaLnBrk="1" latinLnBrk="0" hangingPunct="1">
      <a:defRPr sz="1315" kern="1200">
        <a:solidFill>
          <a:schemeClr val="tx1"/>
        </a:solidFill>
        <a:latin typeface="+mn-lt"/>
        <a:ea typeface="+mn-ea"/>
        <a:cs typeface="+mn-cs"/>
      </a:defRPr>
    </a:lvl8pPr>
    <a:lvl9pPr marL="4009390" algn="l" defTabSz="1002030" rtl="0" eaLnBrk="1" latinLnBrk="0" hangingPunct="1">
      <a:defRPr sz="131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椭圆 2"/>
          <p:cNvSpPr/>
          <p:nvPr userDrawn="1"/>
        </p:nvSpPr>
        <p:spPr>
          <a:xfrm>
            <a:off x="5216689" y="5309389"/>
            <a:ext cx="72051" cy="6543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186373" y="334324"/>
            <a:ext cx="72051" cy="6543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6102895" y="1977332"/>
            <a:ext cx="72051" cy="6543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C:\Documents and Settings\Administrator\桌面\新建文件夹 (3)\01.jpg"/>
          <p:cNvPicPr>
            <a:picLocks noChangeAspect="1" noChangeArrowheads="1"/>
          </p:cNvPicPr>
          <p:nvPr userDrawn="1"/>
        </p:nvPicPr>
        <p:blipFill>
          <a:blip r:embed="rId2"/>
          <a:srcRect/>
          <a:stretch>
            <a:fillRect/>
          </a:stretch>
        </p:blipFill>
        <p:spPr bwMode="auto">
          <a:xfrm>
            <a:off x="1" y="0"/>
            <a:ext cx="12202305" cy="6859896"/>
          </a:xfrm>
          <a:prstGeom prst="rect">
            <a:avLst/>
          </a:prstGeom>
          <a:noFill/>
        </p:spPr>
      </p:pic>
      <p:pic>
        <p:nvPicPr>
          <p:cNvPr id="8" name="图片 7"/>
          <p:cNvPicPr>
            <a:picLocks noChangeAspect="1"/>
          </p:cNvPicPr>
          <p:nvPr userDrawn="1"/>
        </p:nvPicPr>
        <p:blipFill>
          <a:blip r:embed="rId3"/>
          <a:stretch>
            <a:fillRect/>
          </a:stretch>
        </p:blipFill>
        <p:spPr>
          <a:xfrm>
            <a:off x="11129636" y="-509148"/>
            <a:ext cx="905399" cy="720173"/>
          </a:xfrm>
          <a:prstGeom prst="rect">
            <a:avLst/>
          </a:prstGeom>
          <a:ln>
            <a:noFill/>
          </a:ln>
          <a:effectLst>
            <a:softEdge rad="112500"/>
          </a:effectLst>
        </p:spPr>
      </p:pic>
      <p:pic>
        <p:nvPicPr>
          <p:cNvPr id="9" name="Picture 2" descr="C:\Documents and Settings\Administrator\桌面\新建文件夹 (3)\01.jpg"/>
          <p:cNvPicPr>
            <a:picLocks noChangeAspect="1" noChangeArrowheads="1"/>
          </p:cNvPicPr>
          <p:nvPr userDrawn="1"/>
        </p:nvPicPr>
        <p:blipFill>
          <a:blip r:embed="rId2"/>
          <a:srcRect/>
          <a:stretch>
            <a:fillRect/>
          </a:stretch>
        </p:blipFill>
        <p:spPr bwMode="auto">
          <a:xfrm>
            <a:off x="1" y="0"/>
            <a:ext cx="12202305" cy="6859896"/>
          </a:xfrm>
          <a:prstGeom prst="rect">
            <a:avLst/>
          </a:prstGeom>
          <a:noFill/>
        </p:spPr>
      </p:pic>
      <p:sp>
        <p:nvSpPr>
          <p:cNvPr id="10" name="文本框 9"/>
          <p:cNvSpPr txBox="1"/>
          <p:nvPr userDrawn="1"/>
        </p:nvSpPr>
        <p:spPr>
          <a:xfrm>
            <a:off x="6213668" y="1832061"/>
            <a:ext cx="1059765" cy="451016"/>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345" b="1" dirty="0">
                <a:solidFill>
                  <a:schemeClr val="bg1"/>
                </a:solidFill>
                <a:latin typeface="微软雅黑" panose="020B0503020204020204" pitchFamily="34" charset="-122"/>
                <a:ea typeface="微软雅黑" panose="020B0503020204020204" pitchFamily="34" charset="-122"/>
              </a:rPr>
              <a:t>质量</a:t>
            </a:r>
          </a:p>
        </p:txBody>
      </p:sp>
      <p:sp>
        <p:nvSpPr>
          <p:cNvPr id="11" name="文本框 10"/>
          <p:cNvSpPr txBox="1"/>
          <p:nvPr userDrawn="1"/>
        </p:nvSpPr>
        <p:spPr>
          <a:xfrm>
            <a:off x="6979770" y="3240345"/>
            <a:ext cx="919933" cy="451016"/>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345" b="1" dirty="0">
                <a:solidFill>
                  <a:schemeClr val="bg1"/>
                </a:solidFill>
                <a:latin typeface="微软雅黑" panose="020B0503020204020204" pitchFamily="34" charset="-122"/>
                <a:ea typeface="微软雅黑" panose="020B0503020204020204" pitchFamily="34" charset="-122"/>
              </a:rPr>
              <a:t>效率</a:t>
            </a:r>
          </a:p>
        </p:txBody>
      </p:sp>
      <p:sp>
        <p:nvSpPr>
          <p:cNvPr id="12" name="矩形 11"/>
          <p:cNvSpPr/>
          <p:nvPr userDrawn="1"/>
        </p:nvSpPr>
        <p:spPr>
          <a:xfrm>
            <a:off x="5187138" y="229394"/>
            <a:ext cx="987806" cy="451016"/>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345" b="1" dirty="0">
                <a:solidFill>
                  <a:schemeClr val="bg1"/>
                </a:solidFill>
                <a:latin typeface="微软雅黑" panose="020B0503020204020204" pitchFamily="34" charset="-122"/>
                <a:ea typeface="微软雅黑" panose="020B0503020204020204" pitchFamily="34" charset="-122"/>
              </a:rPr>
              <a:t>创新</a:t>
            </a:r>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标题占位符 1"/>
          <p:cNvSpPr>
            <a:spLocks noGrp="1"/>
          </p:cNvSpPr>
          <p:nvPr>
            <p:ph type="title"/>
            <p:custDataLst>
              <p:tags r:id="rId1"/>
            </p:custDataLst>
          </p:nvPr>
        </p:nvSpPr>
        <p:spPr bwMode="auto">
          <a:xfrm>
            <a:off x="1274639" y="268304"/>
            <a:ext cx="10242550" cy="5490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8" name="页脚占位符 2"/>
          <p:cNvSpPr>
            <a:spLocks noGrp="1"/>
          </p:cNvSpPr>
          <p:nvPr>
            <p:ph type="ftr" sz="quarter" idx="3"/>
            <p:custDataLst>
              <p:tags r:id="rId2"/>
            </p:custDataLst>
          </p:nvPr>
        </p:nvSpPr>
        <p:spPr>
          <a:xfrm>
            <a:off x="4095628" y="6209732"/>
            <a:ext cx="3863975" cy="356703"/>
          </a:xfrm>
          <a:prstGeom prst="rect">
            <a:avLst/>
          </a:prstGeom>
        </p:spPr>
        <p:txBody>
          <a:bodyPr vert="horz" lIns="91440" tIns="45720" rIns="91440" bIns="45720" rtlCol="0" anchor="ctr"/>
          <a:lstStyle>
            <a:lvl1pPr algn="ctr">
              <a:defRPr sz="1170">
                <a:solidFill>
                  <a:schemeClr val="tx1">
                    <a:tint val="75000"/>
                  </a:schemeClr>
                </a:solidFill>
              </a:defRPr>
            </a:lvl1pPr>
          </a:lstStyle>
          <a:p>
            <a:endParaRPr lang="zh-CN" altLang="en-US" dirty="0"/>
          </a:p>
        </p:txBody>
      </p:sp>
      <p:sp>
        <p:nvSpPr>
          <p:cNvPr id="9" name="灯片编号占位符 3"/>
          <p:cNvSpPr>
            <a:spLocks noGrp="1"/>
          </p:cNvSpPr>
          <p:nvPr>
            <p:ph type="sldNum" sz="quarter" idx="4"/>
            <p:custDataLst>
              <p:tags r:id="rId3"/>
            </p:custDataLst>
          </p:nvPr>
        </p:nvSpPr>
        <p:spPr>
          <a:xfrm>
            <a:off x="8670803" y="6209732"/>
            <a:ext cx="2846387" cy="356703"/>
          </a:xfrm>
          <a:prstGeom prst="rect">
            <a:avLst/>
          </a:prstGeom>
        </p:spPr>
        <p:txBody>
          <a:bodyPr vert="horz" lIns="91440" tIns="45720" rIns="91440" bIns="45720" rtlCol="0" anchor="ctr"/>
          <a:lstStyle>
            <a:lvl1pPr algn="r">
              <a:defRPr sz="1170">
                <a:solidFill>
                  <a:schemeClr val="tx1">
                    <a:tint val="75000"/>
                  </a:schemeClr>
                </a:solidFill>
              </a:defRPr>
            </a:lvl1pPr>
          </a:lstStyle>
          <a:p>
            <a:fld id="{EE7C8EFA-1110-4380-B8CB-AE885E1EF172}" type="slidenum">
              <a:rPr lang="zh-CN" altLang="en-US" smtClean="0"/>
              <a:t>‹#›</a:t>
            </a:fld>
            <a:endParaRPr lang="zh-CN" alt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Picture 2" descr="C:\Documents and Settings\Administrator\桌面\新建文件夹 (3)\02.jpg"/>
          <p:cNvPicPr>
            <a:picLocks noChangeAspect="1" noChangeArrowheads="1"/>
          </p:cNvPicPr>
          <p:nvPr userDrawn="1"/>
        </p:nvPicPr>
        <p:blipFill>
          <a:blip r:embed="rId2"/>
          <a:srcRect/>
          <a:stretch>
            <a:fillRect/>
          </a:stretch>
        </p:blipFill>
        <p:spPr bwMode="auto">
          <a:xfrm>
            <a:off x="0" y="0"/>
            <a:ext cx="12198350" cy="6858000"/>
          </a:xfrm>
          <a:prstGeom prst="rect">
            <a:avLst/>
          </a:prstGeom>
          <a:noFill/>
        </p:spPr>
      </p:pic>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a:xfrm flipV="1">
            <a:off x="-5041" y="6715000"/>
            <a:ext cx="12202494" cy="78238"/>
          </a:xfrm>
          <a:prstGeom prst="rect">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矩形 1"/>
          <p:cNvSpPr/>
          <p:nvPr userDrawn="1"/>
        </p:nvSpPr>
        <p:spPr bwMode="auto">
          <a:xfrm>
            <a:off x="2" y="143432"/>
            <a:ext cx="146513" cy="547666"/>
          </a:xfrm>
          <a:prstGeom prst="rect">
            <a:avLst/>
          </a:prstGeom>
          <a:solidFill>
            <a:srgbClr val="FFC000"/>
          </a:solidFill>
          <a:ln w="12700">
            <a:noFill/>
            <a:round/>
          </a:ln>
        </p:spPr>
        <p:txBody>
          <a:bodyPr lIns="0" tIns="0" rIns="0" bIns="0" rtlCol="0" anchor="ctr"/>
          <a:lstStyle/>
          <a:p>
            <a:pPr algn="ctr"/>
            <a:endParaRPr lang="zh-CN" altLang="en-US" sz="78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userDrawn="1"/>
        </p:nvSpPr>
        <p:spPr bwMode="auto">
          <a:xfrm>
            <a:off x="191724" y="143432"/>
            <a:ext cx="96000" cy="547666"/>
          </a:xfrm>
          <a:prstGeom prst="rect">
            <a:avLst/>
          </a:prstGeom>
          <a:solidFill>
            <a:srgbClr val="FFC000"/>
          </a:solidFill>
          <a:ln w="12700">
            <a:noFill/>
            <a:round/>
          </a:ln>
        </p:spPr>
        <p:txBody>
          <a:bodyPr lIns="0" tIns="0" rIns="0" bIns="0" rtlCol="0" anchor="ctr"/>
          <a:lstStyle/>
          <a:p>
            <a:pPr algn="ctr"/>
            <a:endParaRPr lang="zh-CN" altLang="en-US" sz="780" b="1"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userDrawn="1"/>
        </p:nvSpPr>
        <p:spPr bwMode="auto">
          <a:xfrm>
            <a:off x="335592" y="143432"/>
            <a:ext cx="48000" cy="547666"/>
          </a:xfrm>
          <a:prstGeom prst="rect">
            <a:avLst/>
          </a:prstGeom>
          <a:solidFill>
            <a:srgbClr val="FFC000"/>
          </a:solidFill>
          <a:ln w="12700">
            <a:noFill/>
            <a:round/>
          </a:ln>
        </p:spPr>
        <p:txBody>
          <a:bodyPr lIns="0" tIns="0" rIns="0" bIns="0" rtlCol="0" anchor="ctr"/>
          <a:lstStyle/>
          <a:p>
            <a:pPr algn="ctr"/>
            <a:endParaRPr lang="zh-CN" altLang="en-US" sz="780" b="1" dirty="0">
              <a:solidFill>
                <a:srgbClr val="C00000"/>
              </a:solidFill>
              <a:latin typeface="微软雅黑" panose="020B0503020204020204" pitchFamily="34" charset="-122"/>
              <a:ea typeface="微软雅黑" panose="020B0503020204020204" pitchFamily="34" charset="-122"/>
            </a:endParaRPr>
          </a:p>
        </p:txBody>
      </p:sp>
      <p:pic>
        <p:nvPicPr>
          <p:cNvPr id="14" name="图片 20" descr="logo.gif"/>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788328" y="143163"/>
            <a:ext cx="1217081" cy="72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userDrawn="1"/>
        </p:nvCxnSpPr>
        <p:spPr>
          <a:xfrm flipH="1">
            <a:off x="462748" y="847144"/>
            <a:ext cx="10176885"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5" name="标题占位符 1"/>
          <p:cNvSpPr>
            <a:spLocks noGrp="1"/>
          </p:cNvSpPr>
          <p:nvPr>
            <p:ph type="title"/>
            <p:custDataLst>
              <p:tags r:id="rId5"/>
            </p:custDataLst>
          </p:nvPr>
        </p:nvSpPr>
        <p:spPr bwMode="auto">
          <a:xfrm>
            <a:off x="1274639" y="268304"/>
            <a:ext cx="10242550" cy="5490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6" name="页脚占位符 2"/>
          <p:cNvSpPr>
            <a:spLocks noGrp="1"/>
          </p:cNvSpPr>
          <p:nvPr>
            <p:ph type="ftr" sz="quarter" idx="3"/>
            <p:custDataLst>
              <p:tags r:id="rId6"/>
            </p:custDataLst>
          </p:nvPr>
        </p:nvSpPr>
        <p:spPr>
          <a:xfrm>
            <a:off x="4095628" y="6209732"/>
            <a:ext cx="3863975" cy="356703"/>
          </a:xfrm>
          <a:prstGeom prst="rect">
            <a:avLst/>
          </a:prstGeom>
        </p:spPr>
        <p:txBody>
          <a:bodyPr vert="horz" lIns="91440" tIns="45720" rIns="91440" bIns="45720" rtlCol="0" anchor="ctr"/>
          <a:lstStyle>
            <a:lvl1pPr algn="ctr">
              <a:defRPr sz="1170">
                <a:solidFill>
                  <a:schemeClr val="tx1">
                    <a:tint val="75000"/>
                  </a:schemeClr>
                </a:solidFill>
              </a:defRPr>
            </a:lvl1pPr>
          </a:lstStyle>
          <a:p>
            <a:endParaRPr lang="zh-CN" altLang="en-US" dirty="0"/>
          </a:p>
        </p:txBody>
      </p:sp>
      <p:sp>
        <p:nvSpPr>
          <p:cNvPr id="24" name="灯片编号占位符 3"/>
          <p:cNvSpPr>
            <a:spLocks noGrp="1"/>
          </p:cNvSpPr>
          <p:nvPr>
            <p:ph type="sldNum" sz="quarter" idx="4"/>
            <p:custDataLst>
              <p:tags r:id="rId7"/>
            </p:custDataLst>
          </p:nvPr>
        </p:nvSpPr>
        <p:spPr>
          <a:xfrm>
            <a:off x="8670803" y="6209732"/>
            <a:ext cx="2846387" cy="356703"/>
          </a:xfrm>
          <a:prstGeom prst="rect">
            <a:avLst/>
          </a:prstGeom>
        </p:spPr>
        <p:txBody>
          <a:bodyPr vert="horz" lIns="91440" tIns="45720" rIns="91440" bIns="45720" rtlCol="0" anchor="ctr"/>
          <a:lstStyle>
            <a:lvl1pPr algn="r">
              <a:defRPr sz="1170">
                <a:solidFill>
                  <a:schemeClr val="tx1">
                    <a:tint val="75000"/>
                  </a:schemeClr>
                </a:solidFill>
              </a:defRPr>
            </a:lvl1pPr>
          </a:lstStyle>
          <a:p>
            <a:fld id="{EE7C8EFA-1110-4380-B8CB-AE885E1EF172}" type="slidenum">
              <a:rPr lang="zh-CN" altLang="en-US" smtClean="0"/>
              <a:t>‹#›</a:t>
            </a:fld>
            <a:endParaRPr lang="zh-CN" altLang="en-US"/>
          </a:p>
        </p:txBody>
      </p:sp>
      <p:sp>
        <p:nvSpPr>
          <p:cNvPr id="25" name="TextBox 15"/>
          <p:cNvSpPr txBox="1"/>
          <p:nvPr userDrawn="1">
            <p:custDataLst>
              <p:tags r:id="rId8"/>
            </p:custDataLst>
          </p:nvPr>
        </p:nvSpPr>
        <p:spPr>
          <a:xfrm>
            <a:off x="11497534" y="6369375"/>
            <a:ext cx="648071" cy="348943"/>
          </a:xfrm>
          <a:prstGeom prst="leftArrow">
            <a:avLst>
              <a:gd name="adj1" fmla="val 94646"/>
              <a:gd name="adj2" fmla="val 56275"/>
            </a:avLst>
          </a:prstGeom>
          <a:solidFill>
            <a:srgbClr val="FFC000"/>
          </a:solidFill>
        </p:spPr>
        <p:txBody>
          <a:bodyPr wrap="square">
            <a:spAutoFit/>
          </a:bodyPr>
          <a:lstStyle/>
          <a:p>
            <a:pPr algn="ctr" fontAlgn="auto">
              <a:spcBef>
                <a:spcPts val="0"/>
              </a:spcBef>
              <a:spcAft>
                <a:spcPts val="0"/>
              </a:spcAft>
              <a:defRPr/>
            </a:pPr>
            <a:fld id="{8FACEDFB-6A1E-464C-854E-94E52523917B}" type="slidenum">
              <a:rPr lang="zh-CN" altLang="en-US" sz="1565"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565" b="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wipe dir="r"/>
  </p:transition>
  <p:txStyles>
    <p:titleStyle>
      <a:lvl1pPr algn="l" rtl="0" eaLnBrk="1" fontAlgn="base" hangingPunct="1">
        <a:spcBef>
          <a:spcPct val="0"/>
        </a:spcBef>
        <a:spcAft>
          <a:spcPct val="0"/>
        </a:spcAft>
        <a:defRPr kumimoji="0" lang="zh-CN" altLang="en-US" sz="2345" b="1" i="0" u="none" strike="noStrike" kern="0" cap="none" spc="0" normalizeH="0" baseline="0" noProof="0" smtClean="0">
          <a:ln>
            <a:noFill/>
          </a:ln>
          <a:solidFill>
            <a:srgbClr val="57392F"/>
          </a:solidFill>
          <a:effectLst>
            <a:outerShdw blurRad="38100" dist="38100" dir="2700000" algn="tl">
              <a:srgbClr val="C0C0C0"/>
            </a:outerShdw>
          </a:effectLst>
          <a:uLnTx/>
          <a:uFillTx/>
          <a:latin typeface="楷体" panose="02010609060101010101" pitchFamily="49" charset="-122"/>
          <a:ea typeface="楷体" panose="02010609060101010101" pitchFamily="49" charset="-122"/>
          <a:cs typeface="+mj-cs"/>
        </a:defRPr>
      </a:lvl1pPr>
      <a:lvl2pPr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2pPr>
      <a:lvl3pPr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3pPr>
      <a:lvl4pPr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4pPr>
      <a:lvl5pPr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5pPr>
      <a:lvl6pPr marL="446405"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6pPr>
      <a:lvl7pPr marL="893445"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7pPr>
      <a:lvl8pPr marL="1339850"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8pPr>
      <a:lvl9pPr marL="1786255" algn="l" rtl="0" eaLnBrk="1" fontAlgn="base" hangingPunct="1">
        <a:spcBef>
          <a:spcPct val="0"/>
        </a:spcBef>
        <a:spcAft>
          <a:spcPct val="0"/>
        </a:spcAft>
        <a:defRPr sz="2440">
          <a:solidFill>
            <a:schemeClr val="tx2"/>
          </a:solidFill>
          <a:latin typeface="MHeiTGB-Medium-U" pitchFamily="34" charset="-122"/>
          <a:ea typeface="MHeiTGB-Medium-U" pitchFamily="34" charset="-122"/>
        </a:defRPr>
      </a:lvl9pPr>
    </p:titleStyle>
    <p:bodyStyle>
      <a:lvl1pPr marL="335280" indent="-335280" algn="l" rtl="0" eaLnBrk="1" fontAlgn="base" hangingPunct="1">
        <a:spcBef>
          <a:spcPct val="20000"/>
        </a:spcBef>
        <a:spcAft>
          <a:spcPct val="0"/>
        </a:spcAft>
        <a:buChar char="•"/>
        <a:defRPr sz="1955">
          <a:solidFill>
            <a:schemeClr val="tx1"/>
          </a:solidFill>
          <a:latin typeface="+mn-lt"/>
          <a:ea typeface="+mn-ea"/>
          <a:cs typeface="+mn-cs"/>
        </a:defRPr>
      </a:lvl1pPr>
      <a:lvl2pPr marL="725805" indent="-279400" algn="l" rtl="0" eaLnBrk="1" fontAlgn="base" hangingPunct="1">
        <a:spcBef>
          <a:spcPct val="20000"/>
        </a:spcBef>
        <a:spcAft>
          <a:spcPct val="0"/>
        </a:spcAft>
        <a:buChar char="–"/>
        <a:defRPr sz="1760">
          <a:solidFill>
            <a:schemeClr val="tx1"/>
          </a:solidFill>
          <a:latin typeface="+mn-lt"/>
          <a:ea typeface="+mn-ea"/>
        </a:defRPr>
      </a:lvl2pPr>
      <a:lvl3pPr marL="1116330" indent="-223520" algn="l" rtl="0" eaLnBrk="1" fontAlgn="base" hangingPunct="1">
        <a:spcBef>
          <a:spcPct val="20000"/>
        </a:spcBef>
        <a:spcAft>
          <a:spcPct val="0"/>
        </a:spcAft>
        <a:buChar char="•"/>
        <a:defRPr sz="1565">
          <a:solidFill>
            <a:schemeClr val="tx1"/>
          </a:solidFill>
          <a:latin typeface="+mn-lt"/>
          <a:ea typeface="+mn-ea"/>
        </a:defRPr>
      </a:lvl3pPr>
      <a:lvl4pPr marL="1563370" indent="-223520" algn="l" rtl="0" eaLnBrk="1" fontAlgn="base" hangingPunct="1">
        <a:spcBef>
          <a:spcPct val="20000"/>
        </a:spcBef>
        <a:spcAft>
          <a:spcPct val="0"/>
        </a:spcAft>
        <a:buChar char="–"/>
        <a:defRPr sz="1370">
          <a:solidFill>
            <a:schemeClr val="tx1"/>
          </a:solidFill>
          <a:latin typeface="+mn-lt"/>
          <a:ea typeface="+mn-ea"/>
        </a:defRPr>
      </a:lvl4pPr>
      <a:lvl5pPr marL="2009775" indent="-223520" algn="l" rtl="0" eaLnBrk="1" fontAlgn="base" hangingPunct="1">
        <a:spcBef>
          <a:spcPct val="20000"/>
        </a:spcBef>
        <a:spcAft>
          <a:spcPct val="0"/>
        </a:spcAft>
        <a:buChar char="»"/>
        <a:defRPr sz="1370">
          <a:solidFill>
            <a:schemeClr val="tx1"/>
          </a:solidFill>
          <a:latin typeface="+mn-lt"/>
          <a:ea typeface="+mn-ea"/>
        </a:defRPr>
      </a:lvl5pPr>
      <a:lvl6pPr marL="2456815" indent="-223520" algn="l" rtl="0" eaLnBrk="1" fontAlgn="base" hangingPunct="1">
        <a:spcBef>
          <a:spcPct val="20000"/>
        </a:spcBef>
        <a:spcAft>
          <a:spcPct val="0"/>
        </a:spcAft>
        <a:buChar char="»"/>
        <a:defRPr sz="1955">
          <a:solidFill>
            <a:schemeClr val="tx1"/>
          </a:solidFill>
          <a:latin typeface="+mn-lt"/>
          <a:ea typeface="+mn-ea"/>
        </a:defRPr>
      </a:lvl6pPr>
      <a:lvl7pPr marL="2903220" indent="-223520" algn="l" rtl="0" eaLnBrk="1" fontAlgn="base" hangingPunct="1">
        <a:spcBef>
          <a:spcPct val="20000"/>
        </a:spcBef>
        <a:spcAft>
          <a:spcPct val="0"/>
        </a:spcAft>
        <a:buChar char="»"/>
        <a:defRPr sz="1955">
          <a:solidFill>
            <a:schemeClr val="tx1"/>
          </a:solidFill>
          <a:latin typeface="+mn-lt"/>
          <a:ea typeface="+mn-ea"/>
        </a:defRPr>
      </a:lvl7pPr>
      <a:lvl8pPr marL="3349625" indent="-223520" algn="l" rtl="0" eaLnBrk="1" fontAlgn="base" hangingPunct="1">
        <a:spcBef>
          <a:spcPct val="20000"/>
        </a:spcBef>
        <a:spcAft>
          <a:spcPct val="0"/>
        </a:spcAft>
        <a:buChar char="»"/>
        <a:defRPr sz="1955">
          <a:solidFill>
            <a:schemeClr val="tx1"/>
          </a:solidFill>
          <a:latin typeface="+mn-lt"/>
          <a:ea typeface="+mn-ea"/>
        </a:defRPr>
      </a:lvl8pPr>
      <a:lvl9pPr marL="3796665" indent="-223520" algn="l" rtl="0" eaLnBrk="1" fontAlgn="base" hangingPunct="1">
        <a:spcBef>
          <a:spcPct val="20000"/>
        </a:spcBef>
        <a:spcAft>
          <a:spcPct val="0"/>
        </a:spcAft>
        <a:buChar char="»"/>
        <a:defRPr sz="1955">
          <a:solidFill>
            <a:schemeClr val="tx1"/>
          </a:solidFill>
          <a:latin typeface="+mn-lt"/>
          <a:ea typeface="+mn-ea"/>
        </a:defRPr>
      </a:lvl9pPr>
    </p:bodyStyle>
    <p:otherStyle>
      <a:defPPr>
        <a:defRPr lang="zh-CN"/>
      </a:defPPr>
      <a:lvl1pPr marL="0" algn="l" defTabSz="892810" rtl="0" eaLnBrk="1" latinLnBrk="0" hangingPunct="1">
        <a:defRPr sz="1760" kern="1200">
          <a:solidFill>
            <a:schemeClr val="tx1"/>
          </a:solidFill>
          <a:latin typeface="+mn-lt"/>
          <a:ea typeface="+mn-ea"/>
          <a:cs typeface="+mn-cs"/>
        </a:defRPr>
      </a:lvl1pPr>
      <a:lvl2pPr marL="446405" algn="l" defTabSz="892810" rtl="0" eaLnBrk="1" latinLnBrk="0" hangingPunct="1">
        <a:defRPr sz="1760" kern="1200">
          <a:solidFill>
            <a:schemeClr val="tx1"/>
          </a:solidFill>
          <a:latin typeface="+mn-lt"/>
          <a:ea typeface="+mn-ea"/>
          <a:cs typeface="+mn-cs"/>
        </a:defRPr>
      </a:lvl2pPr>
      <a:lvl3pPr marL="893445" algn="l" defTabSz="892810" rtl="0" eaLnBrk="1" latinLnBrk="0" hangingPunct="1">
        <a:defRPr sz="1760" kern="1200">
          <a:solidFill>
            <a:schemeClr val="tx1"/>
          </a:solidFill>
          <a:latin typeface="+mn-lt"/>
          <a:ea typeface="+mn-ea"/>
          <a:cs typeface="+mn-cs"/>
        </a:defRPr>
      </a:lvl3pPr>
      <a:lvl4pPr marL="1339850" algn="l" defTabSz="892810" rtl="0" eaLnBrk="1" latinLnBrk="0" hangingPunct="1">
        <a:defRPr sz="1760" kern="1200">
          <a:solidFill>
            <a:schemeClr val="tx1"/>
          </a:solidFill>
          <a:latin typeface="+mn-lt"/>
          <a:ea typeface="+mn-ea"/>
          <a:cs typeface="+mn-cs"/>
        </a:defRPr>
      </a:lvl4pPr>
      <a:lvl5pPr marL="1786255" algn="l" defTabSz="892810" rtl="0" eaLnBrk="1" latinLnBrk="0" hangingPunct="1">
        <a:defRPr sz="1760" kern="1200">
          <a:solidFill>
            <a:schemeClr val="tx1"/>
          </a:solidFill>
          <a:latin typeface="+mn-lt"/>
          <a:ea typeface="+mn-ea"/>
          <a:cs typeface="+mn-cs"/>
        </a:defRPr>
      </a:lvl5pPr>
      <a:lvl6pPr marL="2233295" algn="l" defTabSz="892810" rtl="0" eaLnBrk="1" latinLnBrk="0" hangingPunct="1">
        <a:defRPr sz="1760" kern="1200">
          <a:solidFill>
            <a:schemeClr val="tx1"/>
          </a:solidFill>
          <a:latin typeface="+mn-lt"/>
          <a:ea typeface="+mn-ea"/>
          <a:cs typeface="+mn-cs"/>
        </a:defRPr>
      </a:lvl6pPr>
      <a:lvl7pPr marL="2679700" algn="l" defTabSz="892810" rtl="0" eaLnBrk="1" latinLnBrk="0" hangingPunct="1">
        <a:defRPr sz="1760" kern="1200">
          <a:solidFill>
            <a:schemeClr val="tx1"/>
          </a:solidFill>
          <a:latin typeface="+mn-lt"/>
          <a:ea typeface="+mn-ea"/>
          <a:cs typeface="+mn-cs"/>
        </a:defRPr>
      </a:lvl7pPr>
      <a:lvl8pPr marL="3126740" algn="l" defTabSz="892810" rtl="0" eaLnBrk="1" latinLnBrk="0" hangingPunct="1">
        <a:defRPr sz="1760" kern="1200">
          <a:solidFill>
            <a:schemeClr val="tx1"/>
          </a:solidFill>
          <a:latin typeface="+mn-lt"/>
          <a:ea typeface="+mn-ea"/>
          <a:cs typeface="+mn-cs"/>
        </a:defRPr>
      </a:lvl8pPr>
      <a:lvl9pPr marL="3573145" algn="l" defTabSz="892810" rtl="0" eaLnBrk="1" latinLnBrk="0" hangingPunct="1">
        <a:defRPr sz="1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38" Type="http://schemas.openxmlformats.org/officeDocument/2006/relationships/slide" Target="slide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4372" y="2924944"/>
            <a:ext cx="4953000" cy="1054100"/>
          </a:xfrm>
          <a:prstGeom prst="rect">
            <a:avLst/>
          </a:prstGeom>
          <a:noFill/>
        </p:spPr>
        <p:txBody>
          <a:bodyPr wrap="none" rtlCol="0">
            <a:spAutoFit/>
          </a:bodyPr>
          <a:lstStyle/>
          <a:p>
            <a:r>
              <a:rPr lang="en-US" altLang="zh-CN" sz="3125" b="1" dirty="0">
                <a:solidFill>
                  <a:prstClr val="black"/>
                </a:solidFill>
                <a:latin typeface="微软雅黑" panose="020B0503020204020204" pitchFamily="34" charset="-122"/>
                <a:ea typeface="微软雅黑" panose="020B0503020204020204" pitchFamily="34" charset="-122"/>
              </a:rPr>
              <a:t>IT</a:t>
            </a:r>
            <a:r>
              <a:rPr lang="zh-CN" altLang="en-US" sz="3125" b="1" dirty="0">
                <a:solidFill>
                  <a:prstClr val="black"/>
                </a:solidFill>
                <a:latin typeface="微软雅黑" panose="020B0503020204020204" pitchFamily="34" charset="-122"/>
                <a:ea typeface="微软雅黑" panose="020B0503020204020204" pitchFamily="34" charset="-122"/>
              </a:rPr>
              <a:t>技术架构图谱</a:t>
            </a:r>
            <a:r>
              <a:rPr lang="en-US" altLang="zh-CN" sz="3125" b="1" dirty="0">
                <a:solidFill>
                  <a:prstClr val="black"/>
                </a:solidFill>
                <a:latin typeface="微软雅黑" panose="020B0503020204020204" pitchFamily="34" charset="-122"/>
                <a:ea typeface="微软雅黑" panose="020B0503020204020204" pitchFamily="34" charset="-122"/>
              </a:rPr>
              <a:t>-</a:t>
            </a:r>
          </a:p>
          <a:p>
            <a:pPr algn="ctr"/>
            <a:r>
              <a:rPr lang="zh-CN" altLang="en-US" sz="3125" b="1" dirty="0">
                <a:solidFill>
                  <a:prstClr val="black"/>
                </a:solidFill>
                <a:latin typeface="微软雅黑" panose="020B0503020204020204" pitchFamily="34" charset="-122"/>
                <a:ea typeface="微软雅黑" panose="020B0503020204020204" pitchFamily="34" charset="-122"/>
              </a:rPr>
              <a:t>华润三九国药运输管理系统</a:t>
            </a: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#06-</a:t>
            </a:r>
            <a:r>
              <a:rPr dirty="0">
                <a:sym typeface="+mn-ea"/>
              </a:rPr>
              <a:t>运输管理系统系统</a:t>
            </a:r>
            <a:r>
              <a:rPr lang="en-US" altLang="zh-CN" dirty="0"/>
              <a:t>-</a:t>
            </a:r>
            <a:r>
              <a:rPr lang="zh-CN" altLang="en-US" dirty="0"/>
              <a:t>资源投入</a:t>
            </a:r>
          </a:p>
        </p:txBody>
      </p:sp>
      <p:sp>
        <p:nvSpPr>
          <p:cNvPr id="3" name="文本框 2"/>
          <p:cNvSpPr txBox="1"/>
          <p:nvPr/>
        </p:nvSpPr>
        <p:spPr>
          <a:xfrm>
            <a:off x="1315578" y="873340"/>
            <a:ext cx="8775849"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资源投入：</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详细描述整套系统耗费服务器、内存、</a:t>
            </a:r>
            <a:r>
              <a:rPr lang="en-US" altLang="zh-CN" sz="1075" b="1" dirty="0">
                <a:solidFill>
                  <a:sysClr val="window" lastClr="FFFFFF"/>
                </a:solidFill>
                <a:latin typeface="微软雅黑" panose="020B0503020204020204" pitchFamily="34" charset="-122"/>
                <a:ea typeface="微软雅黑" panose="020B0503020204020204" pitchFamily="34" charset="-122"/>
              </a:rPr>
              <a:t>CPU</a:t>
            </a:r>
            <a:r>
              <a:rPr lang="zh-CN" altLang="en-US" sz="1075" b="1" dirty="0">
                <a:solidFill>
                  <a:sysClr val="window" lastClr="FFFFFF"/>
                </a:solidFill>
                <a:latin typeface="微软雅黑" panose="020B0503020204020204" pitchFamily="34" charset="-122"/>
                <a:ea typeface="微软雅黑" panose="020B0503020204020204" pitchFamily="34" charset="-122"/>
              </a:rPr>
              <a:t>、磁盘空间等情况。（需结合最终华润三九云部署规划资源要求，从共享资源、独占资源阐述）</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6242542" y="171066"/>
            <a:ext cx="984858" cy="351735"/>
          </a:xfrm>
          <a:prstGeom prst="rect">
            <a:avLst/>
          </a:prstGeom>
          <a:solidFill>
            <a:srgbClr val="92D050"/>
          </a:solidFill>
          <a:ln w="12700">
            <a:solidFill>
              <a:srgbClr val="006699"/>
            </a:solidFill>
            <a:round/>
          </a:ln>
        </p:spPr>
        <p:txBody>
          <a:bodyPr lIns="0" tIns="0" rIns="0" bIns="0" rtlCol="0" anchor="ctr"/>
          <a:lstStyle/>
          <a:p>
            <a:pPr algn="ctr"/>
            <a:endParaRPr lang="zh-CN" altLang="en-US" sz="780" b="1" dirty="0">
              <a:solidFill>
                <a:srgbClr val="C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322922" y="170972"/>
            <a:ext cx="1477288" cy="369332"/>
          </a:xfrm>
          <a:prstGeom prst="rect">
            <a:avLst/>
          </a:prstGeom>
          <a:noFill/>
        </p:spPr>
        <p:txBody>
          <a:bodyPr wrap="square" rtlCol="0">
            <a:spAutoFit/>
          </a:bodyPr>
          <a:lstStyle/>
          <a:p>
            <a:r>
              <a:rPr lang="zh-CN" altLang="en-US" dirty="0"/>
              <a:t>为共享资源</a:t>
            </a:r>
          </a:p>
        </p:txBody>
      </p:sp>
      <p:sp>
        <p:nvSpPr>
          <p:cNvPr id="8" name="矩形 7"/>
          <p:cNvSpPr/>
          <p:nvPr/>
        </p:nvSpPr>
        <p:spPr bwMode="auto">
          <a:xfrm>
            <a:off x="8945855" y="163332"/>
            <a:ext cx="984858" cy="351735"/>
          </a:xfrm>
          <a:prstGeom prst="rect">
            <a:avLst/>
          </a:prstGeom>
          <a:solidFill>
            <a:schemeClr val="accent5"/>
          </a:solidFill>
          <a:ln w="12700">
            <a:solidFill>
              <a:srgbClr val="006699"/>
            </a:solidFill>
            <a:round/>
          </a:ln>
        </p:spPr>
        <p:txBody>
          <a:bodyPr lIns="0" tIns="0" rIns="0" bIns="0" rtlCol="0" anchor="ctr"/>
          <a:lstStyle/>
          <a:p>
            <a:pPr algn="ctr"/>
            <a:endParaRPr lang="zh-CN" altLang="en-US" sz="780" b="1"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915744" y="188638"/>
            <a:ext cx="1477288" cy="369332"/>
          </a:xfrm>
          <a:prstGeom prst="rect">
            <a:avLst/>
          </a:prstGeom>
          <a:noFill/>
        </p:spPr>
        <p:txBody>
          <a:bodyPr wrap="square" rtlCol="0">
            <a:spAutoFit/>
          </a:bodyPr>
          <a:lstStyle/>
          <a:p>
            <a:r>
              <a:rPr lang="zh-CN" altLang="en-US" dirty="0"/>
              <a:t>为独占资源</a:t>
            </a:r>
          </a:p>
        </p:txBody>
      </p:sp>
      <p:graphicFrame>
        <p:nvGraphicFramePr>
          <p:cNvPr id="5" name="表格 4"/>
          <p:cNvGraphicFramePr>
            <a:graphicFrameLocks noGrp="1"/>
          </p:cNvGraphicFramePr>
          <p:nvPr>
            <p:custDataLst>
              <p:tags r:id="rId1"/>
            </p:custDataLst>
            <p:extLst>
              <p:ext uri="{D42A27DB-BD31-4B8C-83A1-F6EECF244321}">
                <p14:modId xmlns:p14="http://schemas.microsoft.com/office/powerpoint/2010/main" val="1273626448"/>
              </p:ext>
            </p:extLst>
          </p:nvPr>
        </p:nvGraphicFramePr>
        <p:xfrm>
          <a:off x="503555" y="624840"/>
          <a:ext cx="11013440" cy="7057684"/>
        </p:xfrm>
        <a:graphic>
          <a:graphicData uri="http://schemas.openxmlformats.org/drawingml/2006/table">
            <a:tbl>
              <a:tblPr firstRow="1" bandRow="1">
                <a:tableStyleId>{E8B1032C-EA38-4F05-BA0D-38AFFFC7BED3}</a:tableStyleId>
              </a:tblPr>
              <a:tblGrid>
                <a:gridCol w="1706880">
                  <a:extLst>
                    <a:ext uri="{9D8B030D-6E8A-4147-A177-3AD203B41FA5}">
                      <a16:colId xmlns:a16="http://schemas.microsoft.com/office/drawing/2014/main" val="20000"/>
                    </a:ext>
                  </a:extLst>
                </a:gridCol>
                <a:gridCol w="1426210">
                  <a:extLst>
                    <a:ext uri="{9D8B030D-6E8A-4147-A177-3AD203B41FA5}">
                      <a16:colId xmlns:a16="http://schemas.microsoft.com/office/drawing/2014/main" val="20001"/>
                    </a:ext>
                  </a:extLst>
                </a:gridCol>
                <a:gridCol w="1189990">
                  <a:extLst>
                    <a:ext uri="{9D8B030D-6E8A-4147-A177-3AD203B41FA5}">
                      <a16:colId xmlns:a16="http://schemas.microsoft.com/office/drawing/2014/main" val="20002"/>
                    </a:ext>
                  </a:extLst>
                </a:gridCol>
                <a:gridCol w="1170305">
                  <a:extLst>
                    <a:ext uri="{9D8B030D-6E8A-4147-A177-3AD203B41FA5}">
                      <a16:colId xmlns:a16="http://schemas.microsoft.com/office/drawing/2014/main" val="20003"/>
                    </a:ext>
                  </a:extLst>
                </a:gridCol>
                <a:gridCol w="1287780">
                  <a:extLst>
                    <a:ext uri="{9D8B030D-6E8A-4147-A177-3AD203B41FA5}">
                      <a16:colId xmlns:a16="http://schemas.microsoft.com/office/drawing/2014/main" val="20004"/>
                    </a:ext>
                  </a:extLst>
                </a:gridCol>
                <a:gridCol w="1059815">
                  <a:extLst>
                    <a:ext uri="{9D8B030D-6E8A-4147-A177-3AD203B41FA5}">
                      <a16:colId xmlns:a16="http://schemas.microsoft.com/office/drawing/2014/main" val="20005"/>
                    </a:ext>
                  </a:extLst>
                </a:gridCol>
                <a:gridCol w="3172460">
                  <a:extLst>
                    <a:ext uri="{9D8B030D-6E8A-4147-A177-3AD203B41FA5}">
                      <a16:colId xmlns:a16="http://schemas.microsoft.com/office/drawing/2014/main" val="20006"/>
                    </a:ext>
                  </a:extLst>
                </a:gridCol>
              </a:tblGrid>
              <a:tr h="374650">
                <a:tc>
                  <a:txBody>
                    <a:bodyPr/>
                    <a:lstStyle/>
                    <a:p>
                      <a:pPr algn="ctr"/>
                      <a:r>
                        <a:rPr lang="zh-CN" altLang="en-US" sz="1300" dirty="0"/>
                        <a:t>系统名</a:t>
                      </a:r>
                    </a:p>
                  </a:txBody>
                  <a:tcPr marL="89331" marR="89331" marT="44665" marB="44665"/>
                </a:tc>
                <a:tc>
                  <a:txBody>
                    <a:bodyPr/>
                    <a:lstStyle/>
                    <a:p>
                      <a:pPr algn="ctr"/>
                      <a:r>
                        <a:rPr lang="zh-CN" altLang="en-US" sz="1300" dirty="0"/>
                        <a:t>服务器</a:t>
                      </a:r>
                    </a:p>
                  </a:txBody>
                  <a:tcPr marL="89331" marR="89331" marT="44665" marB="44665"/>
                </a:tc>
                <a:tc>
                  <a:txBody>
                    <a:bodyPr/>
                    <a:lstStyle/>
                    <a:p>
                      <a:pPr algn="ctr"/>
                      <a:r>
                        <a:rPr lang="en-US" altLang="zh-CN" sz="1300"/>
                        <a:t>CPU</a:t>
                      </a:r>
                      <a:endParaRPr lang="en-US" altLang="zh-CN" sz="1300" dirty="0"/>
                    </a:p>
                  </a:txBody>
                  <a:tcPr marL="89331" marR="89331" marT="44665" marB="44665"/>
                </a:tc>
                <a:tc>
                  <a:txBody>
                    <a:bodyPr/>
                    <a:lstStyle/>
                    <a:p>
                      <a:pPr algn="ctr"/>
                      <a:r>
                        <a:rPr lang="zh-CN" altLang="en-US" sz="1300"/>
                        <a:t>内存</a:t>
                      </a:r>
                      <a:endParaRPr lang="zh-CN" altLang="en-US" sz="1300" dirty="0"/>
                    </a:p>
                  </a:txBody>
                  <a:tcPr marL="89331" marR="89331" marT="44665" marB="44665"/>
                </a:tc>
                <a:tc>
                  <a:txBody>
                    <a:bodyPr/>
                    <a:lstStyle/>
                    <a:p>
                      <a:pPr algn="ctr"/>
                      <a:r>
                        <a:rPr lang="zh-CN" altLang="en-US" sz="1300" dirty="0"/>
                        <a:t>磁盘空间</a:t>
                      </a:r>
                    </a:p>
                  </a:txBody>
                  <a:tcPr marL="89331" marR="89331" marT="44665" marB="44665"/>
                </a:tc>
                <a:tc>
                  <a:txBody>
                    <a:bodyPr/>
                    <a:lstStyle/>
                    <a:p>
                      <a:pPr algn="ctr"/>
                      <a:r>
                        <a:rPr lang="zh-CN" altLang="en-US" sz="1300" dirty="0"/>
                        <a:t>数量</a:t>
                      </a:r>
                    </a:p>
                  </a:txBody>
                  <a:tcPr marL="89331" marR="89331" marT="44665" marB="44665"/>
                </a:tc>
                <a:tc>
                  <a:txBody>
                    <a:bodyPr/>
                    <a:lstStyle/>
                    <a:p>
                      <a:pPr algn="ctr">
                        <a:buNone/>
                      </a:pPr>
                      <a:r>
                        <a:rPr lang="zh-CN" altLang="en-US" sz="1300" dirty="0"/>
                        <a:t>说明</a:t>
                      </a:r>
                    </a:p>
                  </a:txBody>
                  <a:tcPr marL="89331" marR="89331" marT="44665" marB="44665"/>
                </a:tc>
                <a:extLst>
                  <a:ext uri="{0D108BD9-81ED-4DB2-BD59-A6C34878D82A}">
                    <a16:rowId xmlns:a16="http://schemas.microsoft.com/office/drawing/2014/main" val="10000"/>
                  </a:ext>
                </a:extLst>
              </a:tr>
              <a:tr h="1325880">
                <a:tc>
                  <a:txBody>
                    <a:bodyPr/>
                    <a:lstStyle/>
                    <a:p>
                      <a:pPr algn="ctr"/>
                      <a:r>
                        <a:rPr lang="zh-CN" altLang="en-US" sz="1200" b="0" dirty="0"/>
                        <a:t>应用服务器</a:t>
                      </a:r>
                      <a:br>
                        <a:rPr lang="en-US" altLang="zh-CN" sz="1200" b="0" dirty="0"/>
                      </a:br>
                      <a:r>
                        <a:rPr lang="en-US" altLang="zh-CN" sz="1200" b="0" dirty="0"/>
                        <a:t>10.204.224.42</a:t>
                      </a:r>
                      <a:endParaRPr lang="zh-CN" altLang="en-US" sz="1200" b="0"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Centos7+</a:t>
                      </a:r>
                    </a:p>
                  </a:txBody>
                  <a:tcPr marL="89331" marR="89331" marT="44665" marB="44665" anchor="ctr">
                    <a:solidFill>
                      <a:schemeClr val="accent5"/>
                    </a:solidFill>
                  </a:tcPr>
                </a:tc>
                <a:tc>
                  <a:txBody>
                    <a:bodyPr/>
                    <a:lstStyle/>
                    <a:p>
                      <a:pPr algn="ctr"/>
                      <a:r>
                        <a:rPr lang="en-US" altLang="zh-CN" sz="1200" dirty="0"/>
                        <a:t>2*8</a:t>
                      </a:r>
                    </a:p>
                  </a:txBody>
                  <a:tcPr marL="89331" marR="89331" marT="44665" marB="44665" anchor="ctr">
                    <a:solidFill>
                      <a:schemeClr val="accent5"/>
                    </a:solidFill>
                  </a:tcPr>
                </a:tc>
                <a:tc>
                  <a:txBody>
                    <a:bodyPr/>
                    <a:lstStyle/>
                    <a:p>
                      <a:pPr algn="ctr"/>
                      <a:r>
                        <a:rPr lang="en-US" altLang="zh-CN" sz="1200" dirty="0"/>
                        <a:t>32G</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500GB</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 ( </a:t>
                      </a:r>
                      <a:r>
                        <a:rPr lang="zh-CN" altLang="en-US" sz="1200" dirty="0"/>
                        <a:t>保存近六月服务日志</a:t>
                      </a:r>
                      <a:r>
                        <a:rPr lang="en-US" altLang="zh-CN" sz="1200" dirty="0"/>
                        <a:t>)</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2</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account-service：1</a:t>
                      </a:r>
                      <a:r>
                        <a:rPr lang="en-US" altLang="zh-CN" sz="1200" dirty="0">
                          <a:solidFill>
                            <a:srgbClr val="007D39"/>
                          </a:solidFill>
                          <a:sym typeface="+mn-ea"/>
                        </a:rPr>
                        <a:t> CPUs </a:t>
                      </a:r>
                      <a:r>
                        <a:rPr lang="en-US" altLang="zh-CN" sz="1200" dirty="0">
                          <a:solidFill>
                            <a:srgbClr val="007D39"/>
                          </a:solidFill>
                        </a:rPr>
                        <a:t>1GB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client-service: </a:t>
                      </a:r>
                      <a:r>
                        <a:rPr lang="en-US" altLang="zh-CN" sz="1200" dirty="0">
                          <a:solidFill>
                            <a:srgbClr val="007D39"/>
                          </a:solidFill>
                          <a:sym typeface="+mn-ea"/>
                        </a:rPr>
                        <a:t>1 CPUs</a:t>
                      </a:r>
                      <a:r>
                        <a:rPr lang="en-US" altLang="zh-CN" sz="1200" dirty="0">
                          <a:solidFill>
                            <a:srgbClr val="007D39"/>
                          </a:solidFill>
                        </a:rPr>
                        <a:t> 1GB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common-service: </a:t>
                      </a:r>
                      <a:r>
                        <a:rPr lang="en-US" altLang="zh-CN" sz="1200" dirty="0">
                          <a:solidFill>
                            <a:srgbClr val="007D39"/>
                          </a:solidFill>
                          <a:sym typeface="+mn-ea"/>
                        </a:rPr>
                        <a:t>1 CPUs</a:t>
                      </a:r>
                      <a:r>
                        <a:rPr lang="en-US" altLang="zh-CN" sz="1200" dirty="0">
                          <a:solidFill>
                            <a:srgbClr val="007D39"/>
                          </a:solidFill>
                        </a:rPr>
                        <a:t> 1GB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sym typeface="+mn-ea"/>
                        </a:rPr>
                        <a:t>carrier-service: 1 CPUs 1GB 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finance-service: </a:t>
                      </a:r>
                      <a:r>
                        <a:rPr lang="en-US" altLang="zh-CN" sz="1200" dirty="0">
                          <a:solidFill>
                            <a:srgbClr val="007D39"/>
                          </a:solidFill>
                          <a:sym typeface="+mn-ea"/>
                        </a:rPr>
                        <a:t>2 CPUs</a:t>
                      </a:r>
                      <a:r>
                        <a:rPr lang="en-US" altLang="zh-CN" sz="1200" dirty="0">
                          <a:solidFill>
                            <a:srgbClr val="007D39"/>
                          </a:solidFill>
                        </a:rPr>
                        <a:t> 2GB</a:t>
                      </a:r>
                      <a:r>
                        <a:rPr lang="en-US" altLang="zh-CN" sz="1200" dirty="0">
                          <a:solidFill>
                            <a:srgbClr val="007D39"/>
                          </a:solidFill>
                          <a:sym typeface="+mn-ea"/>
                        </a:rPr>
                        <a:t>RAM</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 log-service:  </a:t>
                      </a:r>
                      <a:r>
                        <a:rPr lang="en-US" altLang="zh-CN" sz="1200" dirty="0">
                          <a:solidFill>
                            <a:srgbClr val="007D39"/>
                          </a:solidFill>
                          <a:sym typeface="+mn-ea"/>
                        </a:rPr>
                        <a:t>1 CPUs </a:t>
                      </a:r>
                      <a:r>
                        <a:rPr lang="en-US" altLang="zh-CN" sz="1200" dirty="0">
                          <a:solidFill>
                            <a:srgbClr val="007D39"/>
                          </a:solidFill>
                        </a:rPr>
                        <a:t>1GB </a:t>
                      </a:r>
                      <a:r>
                        <a:rPr lang="en-US" altLang="zh-CN" sz="1200" dirty="0">
                          <a:solidFill>
                            <a:srgbClr val="007D39"/>
                          </a:solidFill>
                          <a:sym typeface="+mn-ea"/>
                        </a:rPr>
                        <a:t>RAM</a:t>
                      </a:r>
                      <a:r>
                        <a:rPr lang="en-US" altLang="zh-CN" sz="1200" dirty="0">
                          <a:solidFill>
                            <a:srgbClr val="007D39"/>
                          </a:solidFill>
                        </a:rPr>
                        <a:t> </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order-service: </a:t>
                      </a:r>
                      <a:r>
                        <a:rPr lang="en-US" altLang="zh-CN" sz="1200" dirty="0">
                          <a:solidFill>
                            <a:srgbClr val="007D39"/>
                          </a:solidFill>
                          <a:sym typeface="+mn-ea"/>
                        </a:rPr>
                        <a:t>4 CPUs</a:t>
                      </a:r>
                      <a:r>
                        <a:rPr lang="en-US" altLang="zh-CN" sz="1200" dirty="0">
                          <a:solidFill>
                            <a:srgbClr val="007D39"/>
                          </a:solidFill>
                        </a:rPr>
                        <a:t> 4GB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project-service: </a:t>
                      </a:r>
                      <a:r>
                        <a:rPr lang="en-US" altLang="zh-CN" sz="1200" dirty="0">
                          <a:solidFill>
                            <a:srgbClr val="007D39"/>
                          </a:solidFill>
                          <a:sym typeface="+mn-ea"/>
                        </a:rPr>
                        <a:t>1 CPUs</a:t>
                      </a:r>
                      <a:r>
                        <a:rPr lang="en-US" altLang="zh-CN" sz="1200" dirty="0">
                          <a:solidFill>
                            <a:srgbClr val="007D39"/>
                          </a:solidFill>
                        </a:rPr>
                        <a:t> 1GB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resource-service: </a:t>
                      </a:r>
                      <a:r>
                        <a:rPr lang="en-US" altLang="zh-CN" sz="1200" dirty="0">
                          <a:solidFill>
                            <a:srgbClr val="007D39"/>
                          </a:solidFill>
                          <a:sym typeface="+mn-ea"/>
                        </a:rPr>
                        <a:t>1 CPUs</a:t>
                      </a:r>
                      <a:r>
                        <a:rPr lang="en-US" altLang="zh-CN" sz="1200" dirty="0">
                          <a:solidFill>
                            <a:srgbClr val="007D39"/>
                          </a:solidFill>
                        </a:rPr>
                        <a:t> 1GB </a:t>
                      </a:r>
                      <a:r>
                        <a:rPr lang="en-US" altLang="zh-CN" sz="1200" dirty="0">
                          <a:solidFill>
                            <a:srgbClr val="007D39"/>
                          </a:solidFill>
                          <a:sym typeface="+mn-ea"/>
                        </a:rPr>
                        <a:t>RAM</a:t>
                      </a:r>
                      <a:endParaRPr lang="en-US" altLang="zh-CN"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sym typeface="+mn-ea"/>
                        </a:rPr>
                        <a:t>project-service: 1 CPUs 1GB RAM</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err="1">
                          <a:solidFill>
                            <a:srgbClr val="007D39"/>
                          </a:solidFill>
                        </a:rPr>
                        <a:t>api</a:t>
                      </a:r>
                      <a:r>
                        <a:rPr lang="en-US" altLang="zh-CN" sz="1200" dirty="0">
                          <a:solidFill>
                            <a:srgbClr val="007D39"/>
                          </a:solidFill>
                        </a:rPr>
                        <a:t>-gateway: 4GB</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open-</a:t>
                      </a:r>
                      <a:r>
                        <a:rPr lang="en-US" altLang="zh-CN" sz="1200" dirty="0" err="1">
                          <a:solidFill>
                            <a:srgbClr val="007D39"/>
                          </a:solidFill>
                        </a:rPr>
                        <a:t>api</a:t>
                      </a:r>
                      <a:r>
                        <a:rPr lang="en-US" altLang="zh-CN" sz="1200" dirty="0">
                          <a:solidFill>
                            <a:srgbClr val="007D39"/>
                          </a:solidFill>
                        </a:rPr>
                        <a:t>-service: 8GB</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eureka-server: 1GB</a:t>
                      </a:r>
                    </a:p>
                  </a:txBody>
                  <a:tcPr marL="89331" marR="89331" marT="44665" marB="44665" anchor="ctr">
                    <a:solidFill>
                      <a:schemeClr val="accent5"/>
                    </a:solidFill>
                  </a:tcPr>
                </a:tc>
                <a:extLst>
                  <a:ext uri="{0D108BD9-81ED-4DB2-BD59-A6C34878D82A}">
                    <a16:rowId xmlns:a16="http://schemas.microsoft.com/office/drawing/2014/main" val="10001"/>
                  </a:ext>
                </a:extLst>
              </a:tr>
              <a:tr h="1003300">
                <a:tc>
                  <a:txBody>
                    <a:bodyPr/>
                    <a:lstStyle/>
                    <a:p>
                      <a:pPr algn="ctr">
                        <a:buNone/>
                      </a:pPr>
                      <a:r>
                        <a:rPr lang="zh-CN" altLang="en-US" sz="1200" b="0" dirty="0"/>
                        <a:t>接口服务器</a:t>
                      </a:r>
                      <a:br>
                        <a:rPr lang="en-US" altLang="zh-CN" sz="1200" b="0" dirty="0"/>
                      </a:br>
                      <a:r>
                        <a:rPr lang="en-US" altLang="zh-CN" sz="1200" b="0" dirty="0"/>
                        <a:t>10.204.224.10 </a:t>
                      </a:r>
                      <a:endParaRPr lang="zh-CN" altLang="en-US" sz="1200" b="0"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ym typeface="+mn-ea"/>
                        </a:rPr>
                        <a:t>Centos7+</a:t>
                      </a:r>
                    </a:p>
                  </a:txBody>
                  <a:tcPr marL="89331" marR="89331" marT="44665" marB="44665" anchor="ctr">
                    <a:solidFill>
                      <a:schemeClr val="accent5"/>
                    </a:solidFill>
                  </a:tcPr>
                </a:tc>
                <a:tc>
                  <a:txBody>
                    <a:bodyPr/>
                    <a:lstStyle/>
                    <a:p>
                      <a:pPr algn="ctr"/>
                      <a:r>
                        <a:rPr lang="en-US" altLang="zh-CN" sz="1200" dirty="0">
                          <a:sym typeface="+mn-ea"/>
                        </a:rPr>
                        <a:t>2*8</a:t>
                      </a:r>
                    </a:p>
                  </a:txBody>
                  <a:tcPr marL="89331" marR="89331" marT="44665" marB="44665" anchor="ctr">
                    <a:solidFill>
                      <a:schemeClr val="accent5"/>
                    </a:solidFill>
                  </a:tcPr>
                </a:tc>
                <a:tc>
                  <a:txBody>
                    <a:bodyPr/>
                    <a:lstStyle/>
                    <a:p>
                      <a:pPr algn="ctr"/>
                      <a:r>
                        <a:rPr lang="en-US" altLang="zh-CN" sz="1200" dirty="0"/>
                        <a:t>32G</a:t>
                      </a:r>
                      <a:endParaRPr lang="en-US" altLang="zh-CN" sz="1200" u="sng"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500GB</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ym typeface="+mn-ea"/>
                        </a:rPr>
                        <a:t> ( </a:t>
                      </a:r>
                      <a:r>
                        <a:rPr lang="zh-CN" altLang="en-US" sz="1200" dirty="0">
                          <a:sym typeface="+mn-ea"/>
                        </a:rPr>
                        <a:t>保存近六月服务日志</a:t>
                      </a:r>
                      <a:r>
                        <a:rPr lang="en-US" altLang="zh-CN" sz="1200" dirty="0">
                          <a:sym typeface="+mn-ea"/>
                        </a:rPr>
                        <a:t>)</a:t>
                      </a:r>
                      <a:endParaRPr lang="en-US" altLang="zh-CN" sz="1200"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2</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err="1">
                          <a:solidFill>
                            <a:srgbClr val="007D39"/>
                          </a:solidFill>
                        </a:rPr>
                        <a:t>redis</a:t>
                      </a:r>
                      <a:r>
                        <a:rPr lang="en-US" altLang="zh-CN" sz="1200" dirty="0">
                          <a:solidFill>
                            <a:srgbClr val="007D39"/>
                          </a:solidFill>
                        </a:rPr>
                        <a:t>: 2 CPUs and 4GB RAM</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kafka: 1 broker, 4GB RAM</a:t>
                      </a:r>
                    </a:p>
                  </a:txBody>
                  <a:tcPr marL="89331" marR="89331" marT="44665" marB="44665" anchor="ctr">
                    <a:solidFill>
                      <a:schemeClr val="accent5"/>
                    </a:solidFill>
                  </a:tcPr>
                </a:tc>
                <a:extLst>
                  <a:ext uri="{0D108BD9-81ED-4DB2-BD59-A6C34878D82A}">
                    <a16:rowId xmlns:a16="http://schemas.microsoft.com/office/drawing/2014/main" val="10002"/>
                  </a:ext>
                </a:extLst>
              </a:tr>
              <a:tr h="495300">
                <a:tc>
                  <a:txBody>
                    <a:bodyPr/>
                    <a:lstStyle/>
                    <a:p>
                      <a:pPr algn="ctr"/>
                      <a:r>
                        <a:rPr lang="en-US" altLang="zh-CN" sz="1200" b="0" dirty="0" err="1">
                          <a:solidFill>
                            <a:srgbClr val="FF0000"/>
                          </a:solidFill>
                        </a:rPr>
                        <a:t>Minio</a:t>
                      </a:r>
                      <a:r>
                        <a:rPr lang="zh-CN" altLang="en-US" sz="1200" b="0" dirty="0">
                          <a:solidFill>
                            <a:srgbClr val="FF0000"/>
                          </a:solidFill>
                        </a:rPr>
                        <a:t>（已改为磁盘存储）</a:t>
                      </a:r>
                      <a:br>
                        <a:rPr lang="en-US" altLang="zh-CN" sz="1200" b="0" dirty="0">
                          <a:solidFill>
                            <a:srgbClr val="FF0000"/>
                          </a:solidFill>
                        </a:rPr>
                      </a:br>
                      <a:r>
                        <a:rPr lang="en-US" altLang="zh-CN" sz="1200" b="0" dirty="0">
                          <a:solidFill>
                            <a:srgbClr val="FF0000"/>
                          </a:solidFill>
                        </a:rPr>
                        <a:t>10.204.224.42</a:t>
                      </a:r>
                    </a:p>
                  </a:txBody>
                  <a:tcPr marL="89331" marR="89331" marT="44665" marB="44665" anchor="ctr">
                    <a:solidFill>
                      <a:schemeClr val="accent5"/>
                    </a:solidFill>
                  </a:tcPr>
                </a:tc>
                <a:tc>
                  <a:txBody>
                    <a:bodyPr/>
                    <a:lstStyle/>
                    <a:p>
                      <a:pPr algn="ctr"/>
                      <a:r>
                        <a:rPr lang="zh-CN" altLang="en-US" sz="1200" dirty="0">
                          <a:solidFill>
                            <a:srgbClr val="FF0000"/>
                          </a:solidFill>
                        </a:rPr>
                        <a:t>华润云实例</a:t>
                      </a:r>
                    </a:p>
                  </a:txBody>
                  <a:tcPr marL="89331" marR="89331" marT="44665" marB="44665" anchor="ctr">
                    <a:solidFill>
                      <a:schemeClr val="accent5"/>
                    </a:solidFill>
                  </a:tcPr>
                </a:tc>
                <a:tc>
                  <a:txBody>
                    <a:bodyPr/>
                    <a:lstStyle/>
                    <a:p>
                      <a:pPr algn="ctr"/>
                      <a:r>
                        <a:rPr lang="en-US" altLang="zh-CN" sz="1200" dirty="0">
                          <a:solidFill>
                            <a:srgbClr val="FF0000"/>
                          </a:solidFill>
                          <a:sym typeface="+mn-ea"/>
                        </a:rPr>
                        <a:t>2*8</a:t>
                      </a:r>
                    </a:p>
                  </a:txBody>
                  <a:tcPr marL="89331" marR="89331" marT="44665" marB="44665" anchor="ctr">
                    <a:solidFill>
                      <a:schemeClr val="accent5"/>
                    </a:solidFill>
                  </a:tcPr>
                </a:tc>
                <a:tc>
                  <a:txBody>
                    <a:bodyPr/>
                    <a:lstStyle/>
                    <a:p>
                      <a:pPr algn="ctr"/>
                      <a:r>
                        <a:rPr lang="en-US" altLang="zh-CN" sz="1200" dirty="0">
                          <a:solidFill>
                            <a:srgbClr val="FF0000"/>
                          </a:solidFill>
                        </a:rPr>
                        <a:t>16G</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FF0000"/>
                          </a:solidFill>
                        </a:rPr>
                        <a:t>1T</a:t>
                      </a:r>
                      <a:r>
                        <a:rPr lang="zh-CN" altLang="en-US" sz="1200" dirty="0">
                          <a:solidFill>
                            <a:srgbClr val="FF0000"/>
                          </a:solidFill>
                        </a:rPr>
                        <a:t>（每天</a:t>
                      </a:r>
                      <a:r>
                        <a:rPr lang="en-US" altLang="zh-CN" sz="1200" dirty="0">
                          <a:solidFill>
                            <a:srgbClr val="FF0000"/>
                          </a:solidFill>
                        </a:rPr>
                        <a:t>500</a:t>
                      </a:r>
                      <a:r>
                        <a:rPr lang="zh-CN" altLang="en-US" sz="1200" dirty="0">
                          <a:solidFill>
                            <a:srgbClr val="FF0000"/>
                          </a:solidFill>
                        </a:rPr>
                        <a:t>单，一单</a:t>
                      </a:r>
                      <a:r>
                        <a:rPr lang="en-US" altLang="zh-CN" sz="1200" dirty="0">
                          <a:solidFill>
                            <a:srgbClr val="FF0000"/>
                          </a:solidFill>
                        </a:rPr>
                        <a:t>5</a:t>
                      </a:r>
                      <a:r>
                        <a:rPr lang="zh-CN" altLang="en-US" sz="1200" dirty="0">
                          <a:solidFill>
                            <a:srgbClr val="FF0000"/>
                          </a:solidFill>
                        </a:rPr>
                        <a:t>张回单图片，保存两年图片数据）</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0</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Minio lightweight deployment</a:t>
                      </a:r>
                      <a:r>
                        <a:rPr lang="zh-CN" altLang="en-US" sz="1200" dirty="0">
                          <a:solidFill>
                            <a:srgbClr val="007D39"/>
                          </a:solidFill>
                        </a:rPr>
                        <a:t>:</a:t>
                      </a: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rgbClr val="007D39"/>
                          </a:solidFill>
                        </a:rPr>
                        <a:t>8 vCPU.</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16</a:t>
                      </a:r>
                      <a:r>
                        <a:rPr lang="zh-CN" altLang="en-US" sz="1200" dirty="0">
                          <a:solidFill>
                            <a:srgbClr val="007D39"/>
                          </a:solidFill>
                        </a:rPr>
                        <a:t>GB RAM</a:t>
                      </a:r>
                    </a:p>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已取消使用，因  Minio  服务器上需要9000端口 未开通，所以改为给申请500G磁盘保存图片；（</a:t>
                      </a:r>
                      <a:r>
                        <a:rPr lang="en-US" altLang="zh-CN" sz="1760" kern="1200" dirty="0">
                          <a:solidFill>
                            <a:srgbClr val="FF0000"/>
                          </a:solidFill>
                          <a:effectLst/>
                          <a:latin typeface="+mn-lt"/>
                          <a:ea typeface="+mn-ea"/>
                          <a:cs typeface="+mn-cs"/>
                        </a:rPr>
                        <a:t>/data/static/</a:t>
                      </a:r>
                      <a:r>
                        <a:rPr lang="en-US" altLang="zh-CN" sz="1760" kern="1200" dirty="0" err="1">
                          <a:solidFill>
                            <a:srgbClr val="FF0000"/>
                          </a:solidFill>
                          <a:effectLst/>
                          <a:latin typeface="+mn-lt"/>
                          <a:ea typeface="+mn-ea"/>
                          <a:cs typeface="+mn-cs"/>
                        </a:rPr>
                        <a:t>imgs</a:t>
                      </a:r>
                      <a:r>
                        <a:rPr lang="en-US" altLang="zh-CN" sz="1760" kern="1200" dirty="0">
                          <a:solidFill>
                            <a:srgbClr val="FF0000"/>
                          </a:solidFill>
                          <a:effectLst/>
                          <a:latin typeface="+mn-lt"/>
                          <a:ea typeface="+mn-ea"/>
                          <a:cs typeface="+mn-cs"/>
                        </a:rPr>
                        <a:t>/</a:t>
                      </a:r>
                      <a:r>
                        <a:rPr lang="zh-CN" altLang="en-US" sz="1200" dirty="0">
                          <a:solidFill>
                            <a:srgbClr val="FF0000"/>
                          </a:solidFill>
                        </a:rPr>
                        <a:t>） </a:t>
                      </a:r>
                    </a:p>
                  </a:txBody>
                  <a:tcPr marL="89331" marR="89331" marT="44665" marB="44665" anchor="ctr">
                    <a:solidFill>
                      <a:schemeClr val="accent5"/>
                    </a:solidFill>
                  </a:tcPr>
                </a:tc>
                <a:extLst>
                  <a:ext uri="{0D108BD9-81ED-4DB2-BD59-A6C34878D82A}">
                    <a16:rowId xmlns:a16="http://schemas.microsoft.com/office/drawing/2014/main" val="10003"/>
                  </a:ext>
                </a:extLst>
              </a:tr>
              <a:tr h="303530">
                <a:tc>
                  <a:txBody>
                    <a:bodyPr/>
                    <a:lstStyle/>
                    <a:p>
                      <a:pPr algn="ctr">
                        <a:buNone/>
                      </a:pPr>
                      <a:r>
                        <a:rPr lang="zh-CN" altLang="en-US" sz="1200" b="0" dirty="0"/>
                        <a:t>正向代理</a:t>
                      </a:r>
                    </a:p>
                  </a:txBody>
                  <a:tcPr marL="89331" marR="89331" marT="44665" marB="44665" anchor="ctr">
                    <a:solidFill>
                      <a:schemeClr val="accent5"/>
                    </a:solidFill>
                  </a:tcPr>
                </a:tc>
                <a:tc>
                  <a:txBody>
                    <a:bodyPr/>
                    <a:lstStyle/>
                    <a:p>
                      <a:pPr algn="ctr">
                        <a:buNone/>
                      </a:pPr>
                      <a:r>
                        <a:rPr lang="zh-CN" altLang="en-US" sz="1200" dirty="0"/>
                        <a:t>华润云实例</a:t>
                      </a:r>
                    </a:p>
                  </a:txBody>
                  <a:tcPr marL="89331" marR="89331" marT="44665" marB="44665" anchor="ctr">
                    <a:solidFill>
                      <a:schemeClr val="accent5"/>
                    </a:solidFill>
                  </a:tcPr>
                </a:tc>
                <a:tc>
                  <a:txBody>
                    <a:bodyPr/>
                    <a:lstStyle/>
                    <a:p>
                      <a:pPr algn="ctr">
                        <a:buNone/>
                      </a:pPr>
                      <a:r>
                        <a:rPr lang="en-US" altLang="zh-CN" sz="1200" dirty="0">
                          <a:sym typeface="+mn-ea"/>
                        </a:rPr>
                        <a:t>-</a:t>
                      </a:r>
                    </a:p>
                  </a:txBody>
                  <a:tcPr marL="89331" marR="89331" marT="44665" marB="44665" anchor="ctr">
                    <a:solidFill>
                      <a:schemeClr val="accent5"/>
                    </a:solidFill>
                  </a:tcPr>
                </a:tc>
                <a:tc>
                  <a:txBody>
                    <a:bodyPr/>
                    <a:lstStyle/>
                    <a:p>
                      <a:pPr algn="ctr">
                        <a:buNone/>
                      </a:pPr>
                      <a:r>
                        <a:rPr lang="en-US" altLang="zh-CN" sz="1200" dirty="0"/>
                        <a:t>-</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1</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&gt;= 2M</a:t>
                      </a:r>
                      <a:r>
                        <a:rPr lang="zh-CN" altLang="en-US" sz="1200" dirty="0">
                          <a:solidFill>
                            <a:srgbClr val="007D39"/>
                          </a:solidFill>
                        </a:rPr>
                        <a:t>带宽</a:t>
                      </a:r>
                    </a:p>
                  </a:txBody>
                  <a:tcPr marL="89331" marR="89331" marT="44665" marB="44665" anchor="ctr">
                    <a:solidFill>
                      <a:schemeClr val="accent5"/>
                    </a:solidFill>
                  </a:tcPr>
                </a:tc>
                <a:extLst>
                  <a:ext uri="{0D108BD9-81ED-4DB2-BD59-A6C34878D82A}">
                    <a16:rowId xmlns:a16="http://schemas.microsoft.com/office/drawing/2014/main" val="10004"/>
                  </a:ext>
                </a:extLst>
              </a:tr>
              <a:tr h="228600">
                <a:tc>
                  <a:txBody>
                    <a:bodyPr/>
                    <a:lstStyle/>
                    <a:p>
                      <a:pPr algn="ctr">
                        <a:buNone/>
                      </a:pPr>
                      <a:r>
                        <a:rPr lang="zh-CN" altLang="en-US" sz="1200" b="0" dirty="0"/>
                        <a:t>反向代理</a:t>
                      </a:r>
                      <a:endParaRPr lang="en-US" altLang="zh-CN" sz="1200" b="0" dirty="0"/>
                    </a:p>
                  </a:txBody>
                  <a:tcPr marL="89331" marR="89331" marT="44665" marB="44665" anchor="ctr">
                    <a:solidFill>
                      <a:schemeClr val="accent5"/>
                    </a:solidFill>
                  </a:tcPr>
                </a:tc>
                <a:tc>
                  <a:txBody>
                    <a:bodyPr/>
                    <a:lstStyle/>
                    <a:p>
                      <a:pPr algn="ctr">
                        <a:buNone/>
                      </a:pPr>
                      <a:r>
                        <a:rPr lang="zh-CN" altLang="en-US" sz="1200" dirty="0"/>
                        <a:t>华润云实例</a:t>
                      </a:r>
                    </a:p>
                  </a:txBody>
                  <a:tcPr marL="89331" marR="89331" marT="44665" marB="44665" anchor="ctr">
                    <a:solidFill>
                      <a:schemeClr val="accent5"/>
                    </a:solidFill>
                  </a:tcPr>
                </a:tc>
                <a:tc>
                  <a:txBody>
                    <a:bodyPr/>
                    <a:lstStyle/>
                    <a:p>
                      <a:pPr algn="ctr">
                        <a:buNone/>
                      </a:pPr>
                      <a:r>
                        <a:rPr lang="en-US" altLang="zh-CN" sz="1200" dirty="0">
                          <a:sym typeface="+mn-ea"/>
                        </a:rPr>
                        <a:t>-</a:t>
                      </a:r>
                    </a:p>
                  </a:txBody>
                  <a:tcPr marL="89331" marR="89331" marT="44665" marB="44665" anchor="ctr">
                    <a:solidFill>
                      <a:schemeClr val="accent5"/>
                    </a:solidFill>
                  </a:tcPr>
                </a:tc>
                <a:tc>
                  <a:txBody>
                    <a:bodyPr/>
                    <a:lstStyle/>
                    <a:p>
                      <a:pPr algn="ctr">
                        <a:buNone/>
                      </a:pPr>
                      <a:r>
                        <a:rPr lang="en-US" altLang="zh-CN" sz="1200" dirty="0"/>
                        <a:t>-</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t>-</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1</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sym typeface="+mn-ea"/>
                        </a:rPr>
                        <a:t>&gt;= 4M</a:t>
                      </a:r>
                      <a:r>
                        <a:rPr lang="zh-CN" altLang="en-US" sz="1200" dirty="0">
                          <a:solidFill>
                            <a:srgbClr val="007D39"/>
                          </a:solidFill>
                          <a:sym typeface="+mn-ea"/>
                        </a:rPr>
                        <a:t>带宽</a:t>
                      </a:r>
                      <a:endParaRPr lang="zh-CN" altLang="en-US" sz="1200" dirty="0">
                        <a:solidFill>
                          <a:srgbClr val="007D39"/>
                        </a:solidFill>
                      </a:endParaRPr>
                    </a:p>
                  </a:txBody>
                  <a:tcPr marL="89331" marR="89331" marT="44665" marB="44665" anchor="ctr">
                    <a:solidFill>
                      <a:schemeClr val="accent5"/>
                    </a:solidFill>
                  </a:tcPr>
                </a:tc>
                <a:extLst>
                  <a:ext uri="{0D108BD9-81ED-4DB2-BD59-A6C34878D82A}">
                    <a16:rowId xmlns:a16="http://schemas.microsoft.com/office/drawing/2014/main" val="10005"/>
                  </a:ext>
                </a:extLst>
              </a:tr>
              <a:tr h="121285">
                <a:tc>
                  <a:txBody>
                    <a:bodyPr/>
                    <a:lstStyle/>
                    <a:p>
                      <a:pPr algn="ctr"/>
                      <a:r>
                        <a:rPr lang="zh-CN" altLang="en-US" sz="1200" b="0" dirty="0"/>
                        <a:t>数据库实例（主库）</a:t>
                      </a:r>
                      <a:br>
                        <a:rPr lang="en-US" altLang="zh-CN" sz="1200" b="0" dirty="0"/>
                      </a:br>
                      <a:endParaRPr lang="zh-CN" altLang="en-US" sz="1200" b="0" dirty="0"/>
                    </a:p>
                  </a:txBody>
                  <a:tcPr marL="89331" marR="89331" marT="44665" marB="44665" anchor="ctr">
                    <a:solidFill>
                      <a:schemeClr val="accent5"/>
                    </a:solidFill>
                  </a:tcPr>
                </a:tc>
                <a:tc>
                  <a:txBody>
                    <a:bodyPr/>
                    <a:lstStyle/>
                    <a:p>
                      <a:pPr algn="ctr"/>
                      <a:r>
                        <a:rPr lang="en-US" altLang="zh-CN" sz="1200" dirty="0"/>
                        <a:t>Mysql 5.7+;RDS</a:t>
                      </a:r>
                    </a:p>
                  </a:txBody>
                  <a:tcPr marL="89331" marR="89331" marT="44665" marB="44665" anchor="ctr">
                    <a:solidFill>
                      <a:schemeClr val="accent5"/>
                    </a:solidFill>
                  </a:tcPr>
                </a:tc>
                <a:tc>
                  <a:txBody>
                    <a:bodyPr/>
                    <a:lstStyle/>
                    <a:p>
                      <a:pPr algn="ctr"/>
                      <a:endParaRPr lang="zh-CN" altLang="en-US" sz="1200" dirty="0"/>
                    </a:p>
                  </a:txBody>
                  <a:tcPr marL="89331" marR="89331" marT="44665" marB="44665" anchor="ctr">
                    <a:solidFill>
                      <a:schemeClr val="accent5"/>
                    </a:solidFill>
                  </a:tcPr>
                </a:tc>
                <a:tc>
                  <a:txBody>
                    <a:bodyPr/>
                    <a:lstStyle/>
                    <a:p>
                      <a:pPr algn="ctr"/>
                      <a:endParaRPr lang="zh-CN" altLang="en-US" sz="1200"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ym typeface="+mn-ea"/>
                        </a:rPr>
                        <a:t>500GB</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1</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rgbClr val="007D39"/>
                          </a:solidFill>
                          <a:sym typeface="+mn-ea"/>
                        </a:rPr>
                        <a:t>8 vCPU.</a:t>
                      </a:r>
                      <a:r>
                        <a:rPr lang="en-US" altLang="zh-CN" sz="1200" dirty="0">
                          <a:solidFill>
                            <a:srgbClr val="007D39"/>
                          </a:solidFill>
                          <a:sym typeface="+mn-ea"/>
                        </a:rPr>
                        <a:t>16</a:t>
                      </a:r>
                      <a:r>
                        <a:rPr lang="zh-CN" altLang="en-US" sz="1200" dirty="0">
                          <a:solidFill>
                            <a:srgbClr val="007D39"/>
                          </a:solidFill>
                          <a:sym typeface="+mn-ea"/>
                        </a:rPr>
                        <a:t>GB RAM</a:t>
                      </a:r>
                      <a:endParaRPr lang="zh-CN" altLang="en-US"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sym typeface="+mn-ea"/>
                        </a:rPr>
                        <a:t>RDS</a:t>
                      </a:r>
                      <a:r>
                        <a:rPr lang="zh-CN" altLang="en-US" sz="1200" dirty="0">
                          <a:solidFill>
                            <a:srgbClr val="007D39"/>
                          </a:solidFill>
                          <a:sym typeface="+mn-ea"/>
                        </a:rPr>
                        <a:t>数据库</a:t>
                      </a:r>
                      <a:r>
                        <a:rPr lang="zh-CN" altLang="en-US" sz="1200" dirty="0">
                          <a:sym typeface="+mn-ea"/>
                        </a:rPr>
                        <a:t>（满足近</a:t>
                      </a:r>
                      <a:r>
                        <a:rPr lang="en-US" altLang="zh-CN" sz="1200" dirty="0">
                          <a:sym typeface="+mn-ea"/>
                        </a:rPr>
                        <a:t>2</a:t>
                      </a:r>
                      <a:r>
                        <a:rPr lang="zh-CN" altLang="en-US" sz="1200" dirty="0">
                          <a:sym typeface="+mn-ea"/>
                        </a:rPr>
                        <a:t>年需求）</a:t>
                      </a:r>
                      <a:endParaRPr lang="zh-CN" altLang="en-US" sz="1200" dirty="0">
                        <a:solidFill>
                          <a:srgbClr val="007D39"/>
                        </a:solidFill>
                      </a:endParaRPr>
                    </a:p>
                  </a:txBody>
                  <a:tcPr marL="89331" marR="89331" marT="44665" marB="44665" anchor="ctr">
                    <a:solidFill>
                      <a:schemeClr val="accent5"/>
                    </a:solidFill>
                  </a:tcPr>
                </a:tc>
                <a:extLst>
                  <a:ext uri="{0D108BD9-81ED-4DB2-BD59-A6C34878D82A}">
                    <a16:rowId xmlns:a16="http://schemas.microsoft.com/office/drawing/2014/main" val="10006"/>
                  </a:ext>
                </a:extLst>
              </a:tr>
              <a:tr h="0">
                <a:tc>
                  <a:txBody>
                    <a:bodyPr/>
                    <a:lstStyle/>
                    <a:p>
                      <a:pPr algn="ctr"/>
                      <a:r>
                        <a:rPr lang="zh-CN" altLang="en-US" sz="1200" b="0" dirty="0"/>
                        <a:t>数据库实例（重库）</a:t>
                      </a:r>
                    </a:p>
                  </a:txBody>
                  <a:tcPr marL="89331" marR="89331" marT="44665" marB="44665" anchor="ctr">
                    <a:solidFill>
                      <a:schemeClr val="accent5"/>
                    </a:solidFill>
                  </a:tcPr>
                </a:tc>
                <a:tc>
                  <a:txBody>
                    <a:bodyPr/>
                    <a:lstStyle/>
                    <a:p>
                      <a:pPr algn="ctr"/>
                      <a:r>
                        <a:rPr lang="en-US" altLang="zh-CN" sz="1200" dirty="0"/>
                        <a:t>Mysql 5.7+;RDS</a:t>
                      </a:r>
                    </a:p>
                  </a:txBody>
                  <a:tcPr marL="89331" marR="89331" marT="44665" marB="44665" anchor="ctr">
                    <a:solidFill>
                      <a:schemeClr val="accent5"/>
                    </a:solidFill>
                  </a:tcPr>
                </a:tc>
                <a:tc>
                  <a:txBody>
                    <a:bodyPr/>
                    <a:lstStyle/>
                    <a:p>
                      <a:pPr algn="ctr"/>
                      <a:endParaRPr lang="zh-CN" altLang="en-US" sz="1200" dirty="0"/>
                    </a:p>
                  </a:txBody>
                  <a:tcPr marL="89331" marR="89331" marT="44665" marB="44665" anchor="ctr">
                    <a:solidFill>
                      <a:schemeClr val="accent5"/>
                    </a:solidFill>
                  </a:tcPr>
                </a:tc>
                <a:tc>
                  <a:txBody>
                    <a:bodyPr/>
                    <a:lstStyle/>
                    <a:p>
                      <a:pPr algn="ctr"/>
                      <a:endParaRPr lang="zh-CN" altLang="en-US" sz="1200" dirty="0"/>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ym typeface="+mn-ea"/>
                        </a:rPr>
                        <a:t>500GB</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rPr>
                        <a:t>1</a:t>
                      </a:r>
                    </a:p>
                  </a:txBody>
                  <a:tcPr marL="89331" marR="89331" marT="44665" marB="44665"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rgbClr val="007D39"/>
                          </a:solidFill>
                          <a:sym typeface="+mn-ea"/>
                        </a:rPr>
                        <a:t>8 vCPU</a:t>
                      </a:r>
                      <a:r>
                        <a:rPr lang="en-US" altLang="zh-CN" sz="1200" dirty="0">
                          <a:solidFill>
                            <a:srgbClr val="007D39"/>
                          </a:solidFill>
                          <a:sym typeface="+mn-ea"/>
                        </a:rPr>
                        <a:t> 16</a:t>
                      </a:r>
                      <a:r>
                        <a:rPr lang="zh-CN" altLang="en-US" sz="1200" dirty="0">
                          <a:solidFill>
                            <a:srgbClr val="007D39"/>
                          </a:solidFill>
                          <a:sym typeface="+mn-ea"/>
                        </a:rPr>
                        <a:t>GB RAM</a:t>
                      </a:r>
                      <a:endParaRPr lang="zh-CN" altLang="en-US" sz="1200" dirty="0">
                        <a:solidFill>
                          <a:srgbClr val="007D39"/>
                        </a:solidFill>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a:solidFill>
                            <a:srgbClr val="007D39"/>
                          </a:solidFill>
                          <a:sym typeface="+mn-ea"/>
                        </a:rPr>
                        <a:t>RDS</a:t>
                      </a:r>
                      <a:r>
                        <a:rPr lang="zh-CN" altLang="en-US" sz="1200" dirty="0">
                          <a:solidFill>
                            <a:srgbClr val="007D39"/>
                          </a:solidFill>
                          <a:sym typeface="+mn-ea"/>
                        </a:rPr>
                        <a:t>数据库</a:t>
                      </a:r>
                      <a:r>
                        <a:rPr lang="zh-CN" altLang="en-US" sz="1200" dirty="0">
                          <a:sym typeface="+mn-ea"/>
                        </a:rPr>
                        <a:t>（满足近</a:t>
                      </a:r>
                      <a:r>
                        <a:rPr lang="en-US" altLang="zh-CN" sz="1200" dirty="0">
                          <a:sym typeface="+mn-ea"/>
                        </a:rPr>
                        <a:t>2</a:t>
                      </a:r>
                      <a:r>
                        <a:rPr lang="zh-CN" altLang="en-US" sz="1200" dirty="0">
                          <a:sym typeface="+mn-ea"/>
                        </a:rPr>
                        <a:t>年需求）</a:t>
                      </a:r>
                      <a:endParaRPr lang="en-US" altLang="zh-CN" sz="1200" dirty="0">
                        <a:solidFill>
                          <a:srgbClr val="007D39"/>
                        </a:solidFill>
                      </a:endParaRPr>
                    </a:p>
                  </a:txBody>
                  <a:tcPr marL="89331" marR="89331" marT="44665" marB="44665" anchor="ctr">
                    <a:solidFill>
                      <a:schemeClr val="accent5"/>
                    </a:solidFill>
                  </a:tcPr>
                </a:tc>
                <a:extLst>
                  <a:ext uri="{0D108BD9-81ED-4DB2-BD59-A6C34878D82A}">
                    <a16:rowId xmlns:a16="http://schemas.microsoft.com/office/drawing/2014/main" val="10007"/>
                  </a:ext>
                </a:extLst>
              </a:tr>
              <a:tr h="403225">
                <a:tc>
                  <a:txBody>
                    <a:bodyPr/>
                    <a:lstStyle/>
                    <a:p>
                      <a:pPr algn="ctr"/>
                      <a:r>
                        <a:rPr lang="zh-CN" altLang="en-US" sz="1200" b="1" kern="1200" dirty="0">
                          <a:solidFill>
                            <a:srgbClr val="FF0000"/>
                          </a:solidFill>
                          <a:latin typeface="+mn-lt"/>
                          <a:ea typeface="+mn-ea"/>
                          <a:cs typeface="+mn-cs"/>
                        </a:rPr>
                        <a:t>合计</a:t>
                      </a:r>
                    </a:p>
                  </a:txBody>
                  <a:tcPr marL="89331" marR="89331" marT="44665" marB="44665" anchor="c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200" dirty="0"/>
                    </a:p>
                    <a:p>
                      <a:pPr algn="ctr"/>
                      <a:endParaRPr lang="zh-CN" altLang="en-US" sz="1200" b="1" dirty="0">
                        <a:solidFill>
                          <a:srgbClr val="FF0000"/>
                        </a:solidFill>
                      </a:endParaRPr>
                    </a:p>
                  </a:txBody>
                  <a:tcPr marL="89331" marR="89331" marT="44665" marB="44665" anchor="c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200" b="1" dirty="0">
                        <a:solidFill>
                          <a:srgbClr val="FF0000"/>
                        </a:solidFill>
                      </a:endParaRPr>
                    </a:p>
                  </a:txBody>
                  <a:tcPr marL="89331" marR="89331" marT="44665" marB="44665" anchor="ctr">
                    <a:solidFill>
                      <a:schemeClr val="tx2">
                        <a:lumMod val="20000"/>
                        <a:lumOff val="80000"/>
                      </a:schemeClr>
                    </a:solidFill>
                  </a:tcPr>
                </a:tc>
                <a:tc>
                  <a:txBody>
                    <a:bodyPr/>
                    <a:lstStyle/>
                    <a:p>
                      <a:pPr algn="ctr"/>
                      <a:endParaRPr lang="zh-CN" altLang="en-US" sz="1200" b="1" dirty="0">
                        <a:solidFill>
                          <a:srgbClr val="FF0000"/>
                        </a:solidFill>
                      </a:endParaRPr>
                    </a:p>
                  </a:txBody>
                  <a:tcPr marL="89331" marR="89331" marT="44665" marB="44665" anchor="ctr">
                    <a:solidFill>
                      <a:schemeClr val="tx2">
                        <a:lumMod val="20000"/>
                        <a:lumOff val="80000"/>
                      </a:schemeClr>
                    </a:solidFill>
                  </a:tcPr>
                </a:tc>
                <a:tc>
                  <a:txBody>
                    <a:bodyPr/>
                    <a:lstStyle/>
                    <a:p>
                      <a:pPr algn="ctr"/>
                      <a:r>
                        <a:rPr lang="en-US" altLang="zh-CN" sz="1200" b="1" dirty="0">
                          <a:solidFill>
                            <a:srgbClr val="FF0000"/>
                          </a:solidFill>
                        </a:rPr>
                        <a:t>3TB</a:t>
                      </a:r>
                    </a:p>
                  </a:txBody>
                  <a:tcPr marL="89331" marR="89331" marT="44665" marB="44665" anchor="ctr">
                    <a:solidFill>
                      <a:schemeClr val="tx2">
                        <a:lumMod val="20000"/>
                        <a:lumOff val="80000"/>
                      </a:schemeClr>
                    </a:solidFill>
                  </a:tcPr>
                </a:tc>
                <a:tc>
                  <a:txBody>
                    <a:bodyPr/>
                    <a:lstStyle/>
                    <a:p>
                      <a:pPr algn="ctr"/>
                      <a:r>
                        <a:rPr lang="en-US" altLang="zh-CN" sz="1200" b="1" dirty="0">
                          <a:solidFill>
                            <a:srgbClr val="FF0000"/>
                          </a:solidFill>
                        </a:rPr>
                        <a:t>8</a:t>
                      </a:r>
                    </a:p>
                  </a:txBody>
                  <a:tcPr marL="89331" marR="89331" marT="44665" marB="44665" anchor="ctr">
                    <a:solidFill>
                      <a:schemeClr val="tx2">
                        <a:lumMod val="20000"/>
                        <a:lumOff val="80000"/>
                      </a:schemeClr>
                    </a:solidFill>
                  </a:tcPr>
                </a:tc>
                <a:tc>
                  <a:txBody>
                    <a:bodyPr/>
                    <a:lstStyle/>
                    <a:p>
                      <a:pPr algn="ctr">
                        <a:buNone/>
                      </a:pPr>
                      <a:endParaRPr lang="zh-CN" altLang="en-US" sz="1200" b="1" dirty="0">
                        <a:solidFill>
                          <a:srgbClr val="FF0000"/>
                        </a:solidFill>
                      </a:endParaRPr>
                    </a:p>
                  </a:txBody>
                  <a:tcPr marL="89331" marR="89331" marT="44665" marB="44665" anchor="ctr">
                    <a:solidFill>
                      <a:schemeClr val="tx2">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#07-</a:t>
            </a:r>
            <a:r>
              <a:rPr dirty="0">
                <a:sym typeface="+mn-ea"/>
              </a:rPr>
              <a:t>运输管理系统系统</a:t>
            </a:r>
            <a:r>
              <a:rPr lang="en-US" altLang="zh-CN" dirty="0"/>
              <a:t>-</a:t>
            </a:r>
            <a:r>
              <a:rPr lang="zh-CN" altLang="en-US" dirty="0"/>
              <a:t>核心功能设计</a:t>
            </a:r>
            <a:r>
              <a:rPr lang="en-US" altLang="zh-CN" dirty="0"/>
              <a:t>_</a:t>
            </a:r>
            <a:r>
              <a:rPr dirty="0"/>
              <a:t>文件存储方案</a:t>
            </a:r>
          </a:p>
        </p:txBody>
      </p:sp>
      <p:sp>
        <p:nvSpPr>
          <p:cNvPr id="4" name="Rectangle 4"/>
          <p:cNvSpPr/>
          <p:nvPr/>
        </p:nvSpPr>
        <p:spPr>
          <a:xfrm>
            <a:off x="700749" y="1005193"/>
            <a:ext cx="10796853" cy="2827655"/>
          </a:xfrm>
          <a:prstGeom prst="rect">
            <a:avLst/>
          </a:prstGeom>
        </p:spPr>
        <p:txBody>
          <a:bodyPr wrap="square">
            <a:spAutoFit/>
          </a:bodyPr>
          <a:lstStyle/>
          <a:p>
            <a:pPr indent="289560">
              <a:lnSpc>
                <a:spcPct val="150000"/>
              </a:lnSpc>
              <a:spcAft>
                <a:spcPts val="0"/>
              </a:spcAft>
            </a:pPr>
            <a:r>
              <a:rPr lang="zh-CN" altLang="en-US" sz="2175"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rPr>
              <a:t>场景一：</a:t>
            </a:r>
            <a:r>
              <a:rPr lang="en-US" altLang="zh-CN" sz="2175"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rPr>
              <a:t>运单签收电子面单图片存储（保留5年）</a:t>
            </a:r>
          </a:p>
          <a:p>
            <a:pPr indent="289560">
              <a:lnSpc>
                <a:spcPct val="150000"/>
              </a:lnSpc>
              <a:spcAft>
                <a:spcPts val="0"/>
              </a:spcAft>
            </a:pPr>
            <a:r>
              <a:rPr lang="zh-CN" altLang="en-US" b="1" kern="100" cap="small" dirty="0">
                <a:solidFill>
                  <a:srgbClr val="5A5A5A"/>
                </a:solidFill>
                <a:latin typeface="+mn-ea"/>
                <a:cs typeface="Times New Roman" panose="02020603050405020304" pitchFamily="18" charset="0"/>
              </a:rPr>
              <a:t>（</a:t>
            </a:r>
            <a:r>
              <a:rPr lang="zh-CN" altLang="en-US" dirty="0">
                <a:solidFill>
                  <a:srgbClr val="FF0000"/>
                </a:solidFill>
                <a:sym typeface="+mn-ea"/>
              </a:rPr>
              <a:t>已取消使用，因  Minio  服务器上需要9000端口 未开通，所以改为给申请500G磁盘保存图片； </a:t>
            </a:r>
            <a:endParaRPr lang="zh-CN" altLang="en-US" dirty="0">
              <a:solidFill>
                <a:srgbClr val="FF0000"/>
              </a:solidFill>
            </a:endParaRPr>
          </a:p>
          <a:p>
            <a:pPr indent="289560">
              <a:lnSpc>
                <a:spcPct val="150000"/>
              </a:lnSpc>
              <a:spcAft>
                <a:spcPts val="0"/>
              </a:spcAft>
            </a:pPr>
            <a:r>
              <a:rPr lang="zh-CN" altLang="en-US" b="1" kern="100" cap="small" dirty="0">
                <a:solidFill>
                  <a:srgbClr val="5A5A5A"/>
                </a:solidFill>
                <a:latin typeface="+mn-ea"/>
                <a:cs typeface="Times New Roman" panose="02020603050405020304" pitchFamily="18" charset="0"/>
              </a:rPr>
              <a:t>）</a:t>
            </a:r>
            <a:endParaRPr lang="en-US" altLang="zh-CN" b="1" kern="100" cap="small" dirty="0">
              <a:solidFill>
                <a:srgbClr val="5A5A5A"/>
              </a:solidFill>
              <a:latin typeface="+mn-ea"/>
              <a:cs typeface="Times New Roman" panose="02020603050405020304" pitchFamily="18" charset="0"/>
            </a:endParaRPr>
          </a:p>
          <a:p>
            <a:pPr indent="289560">
              <a:lnSpc>
                <a:spcPct val="150000"/>
              </a:lnSpc>
              <a:spcAft>
                <a:spcPts val="0"/>
              </a:spcAft>
            </a:pPr>
            <a:r>
              <a:rPr sz="1520" kern="100" cap="small" dirty="0">
                <a:solidFill>
                  <a:srgbClr val="5A5A5A"/>
                </a:solidFill>
                <a:latin typeface="+mn-ea"/>
                <a:cs typeface="Times New Roman" panose="02020603050405020304" pitchFamily="18" charset="0"/>
              </a:rPr>
              <a:t>MinIO 是一个基于Apache License v2.0开源协议的对象存储服务。非常适合于存储大容量非结构化的数据，例如图片、视频、日志文件、备份数据和容器/虚拟机镜像等，而一个对象文件可以是任意大小，从几kb到最大5T不等</a:t>
            </a:r>
            <a:r>
              <a:rPr lang="zh-CN" altLang="en-US" sz="1520" kern="100" cap="small" dirty="0">
                <a:solidFill>
                  <a:srgbClr val="5A5A5A"/>
                </a:solidFill>
                <a:latin typeface="+mn-ea"/>
                <a:cs typeface="Times New Roman" panose="02020603050405020304" pitchFamily="18" charset="0"/>
              </a:rPr>
              <a:t>。</a:t>
            </a:r>
            <a:endParaRPr lang="en-US" altLang="zh-CN" sz="1520" kern="100" cap="small" dirty="0">
              <a:solidFill>
                <a:srgbClr val="5A5A5A"/>
              </a:solidFill>
              <a:latin typeface="+mn-ea"/>
              <a:cs typeface="Times New Roman" panose="02020603050405020304" pitchFamily="18" charset="0"/>
            </a:endParaRPr>
          </a:p>
          <a:p>
            <a:pPr indent="289560">
              <a:lnSpc>
                <a:spcPct val="150000"/>
              </a:lnSpc>
              <a:spcAft>
                <a:spcPts val="0"/>
              </a:spcAft>
            </a:pPr>
            <a:endParaRPr lang="en-US" altLang="zh-CN" sz="1520" kern="100" cap="small" dirty="0">
              <a:solidFill>
                <a:srgbClr val="5A5A5A"/>
              </a:solidFill>
              <a:latin typeface="+mn-ea"/>
              <a:cs typeface="Times New Roman" panose="02020603050405020304" pitchFamily="18" charset="0"/>
            </a:endParaRPr>
          </a:p>
          <a:p>
            <a:pPr indent="289560">
              <a:lnSpc>
                <a:spcPct val="150000"/>
              </a:lnSpc>
              <a:spcAft>
                <a:spcPts val="0"/>
              </a:spcAft>
            </a:pPr>
            <a:endParaRPr lang="en-US" altLang="zh-CN" sz="1520" kern="100" cap="small" dirty="0">
              <a:solidFill>
                <a:srgbClr val="5A5A5A"/>
              </a:solidFill>
              <a:latin typeface="+mn-ea"/>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775075" y="3162300"/>
            <a:ext cx="6884670" cy="3209290"/>
          </a:xfrm>
          <a:prstGeom prst="rect">
            <a:avLst/>
          </a:prstGeom>
        </p:spPr>
      </p:pic>
      <p:sp>
        <p:nvSpPr>
          <p:cNvPr id="6" name="文本框 5"/>
          <p:cNvSpPr txBox="1"/>
          <p:nvPr/>
        </p:nvSpPr>
        <p:spPr>
          <a:xfrm>
            <a:off x="842645" y="2853055"/>
            <a:ext cx="2540000" cy="1724660"/>
          </a:xfrm>
          <a:prstGeom prst="rect">
            <a:avLst/>
          </a:prstGeom>
          <a:noFill/>
        </p:spPr>
        <p:txBody>
          <a:bodyPr wrap="square" rtlCol="0" anchor="t">
            <a:spAutoFit/>
          </a:bodyPr>
          <a:lstStyle/>
          <a:p>
            <a:r>
              <a:rPr sz="1520" b="1" kern="100" cap="small" dirty="0">
                <a:solidFill>
                  <a:srgbClr val="5A5A5A"/>
                </a:solidFill>
                <a:latin typeface="+mn-ea"/>
                <a:cs typeface="Times New Roman" panose="02020603050405020304" pitchFamily="18" charset="0"/>
              </a:rPr>
              <a:t>优点</a:t>
            </a:r>
            <a:endParaRPr sz="1520" kern="100" cap="small" dirty="0">
              <a:solidFill>
                <a:srgbClr val="5A5A5A"/>
              </a:solidFill>
              <a:latin typeface="+mn-ea"/>
              <a:cs typeface="Times New Roman" panose="02020603050405020304" pitchFamily="18" charset="0"/>
            </a:endParaRPr>
          </a:p>
          <a:p>
            <a:endParaRPr sz="1520" kern="100" cap="small" dirty="0">
              <a:solidFill>
                <a:srgbClr val="5A5A5A"/>
              </a:solidFill>
              <a:latin typeface="+mn-ea"/>
              <a:cs typeface="Times New Roman" panose="02020603050405020304" pitchFamily="18" charset="0"/>
            </a:endParaRP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安装部署（运维简单）</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单机部署和分布式</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统一对象存储控制管理</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丰富的SDK支持</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可扩展性</a:t>
            </a:r>
          </a:p>
        </p:txBody>
      </p:sp>
      <p:sp>
        <p:nvSpPr>
          <p:cNvPr id="7" name="文本框 6"/>
          <p:cNvSpPr txBox="1"/>
          <p:nvPr/>
        </p:nvSpPr>
        <p:spPr>
          <a:xfrm>
            <a:off x="10445115" y="4023995"/>
            <a:ext cx="459740" cy="1234440"/>
          </a:xfrm>
          <a:prstGeom prst="rect">
            <a:avLst/>
          </a:prstGeom>
          <a:noFill/>
        </p:spPr>
        <p:txBody>
          <a:bodyPr vert="eaVert" wrap="none" rtlCol="0">
            <a:spAutoFit/>
          </a:bodyPr>
          <a:lstStyle/>
          <a:p>
            <a:r>
              <a:rPr lang="zh-CN" altLang="en-US"/>
              <a:t>文件服务器</a:t>
            </a:r>
          </a:p>
        </p:txBody>
      </p:sp>
      <p:sp>
        <p:nvSpPr>
          <p:cNvPr id="9" name="文本框 5"/>
          <p:cNvSpPr txBox="1"/>
          <p:nvPr/>
        </p:nvSpPr>
        <p:spPr>
          <a:xfrm>
            <a:off x="842645" y="4797425"/>
            <a:ext cx="2540000" cy="1024890"/>
          </a:xfrm>
          <a:prstGeom prst="rect">
            <a:avLst/>
          </a:prstGeom>
          <a:noFill/>
        </p:spPr>
        <p:txBody>
          <a:bodyPr wrap="square" rtlCol="0" anchor="t">
            <a:spAutoFit/>
          </a:bodyPr>
          <a:lstStyle/>
          <a:p>
            <a:r>
              <a:rPr lang="zh-CN" sz="1520" kern="100" cap="small" dirty="0">
                <a:solidFill>
                  <a:srgbClr val="5A5A5A"/>
                </a:solidFill>
                <a:latin typeface="+mn-ea"/>
                <a:cs typeface="Times New Roman" panose="02020603050405020304" pitchFamily="18" charset="0"/>
              </a:rPr>
              <a:t>轻量级部署资源需求：</a:t>
            </a:r>
            <a:endParaRPr sz="1520" kern="100" cap="small" dirty="0">
              <a:solidFill>
                <a:srgbClr val="5A5A5A"/>
              </a:solidFill>
              <a:latin typeface="+mn-ea"/>
              <a:cs typeface="Times New Roman" panose="02020603050405020304" pitchFamily="18" charset="0"/>
            </a:endParaRPr>
          </a:p>
          <a:p>
            <a:endParaRPr sz="1520" kern="100" cap="small" dirty="0">
              <a:solidFill>
                <a:srgbClr val="5A5A5A"/>
              </a:solidFill>
              <a:latin typeface="+mn-ea"/>
              <a:cs typeface="Times New Roman" panose="02020603050405020304" pitchFamily="18" charset="0"/>
            </a:endParaRP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8 vCPU.</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16GB RAM.</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#07-</a:t>
            </a:r>
            <a:r>
              <a:rPr dirty="0">
                <a:sym typeface="+mn-ea"/>
              </a:rPr>
              <a:t>运输管理系统系统</a:t>
            </a:r>
            <a:r>
              <a:rPr lang="en-US" altLang="zh-CN" dirty="0"/>
              <a:t>-</a:t>
            </a:r>
            <a:r>
              <a:rPr lang="zh-CN" altLang="en-US" dirty="0"/>
              <a:t>核心功能设计</a:t>
            </a:r>
            <a:r>
              <a:rPr lang="en-US" altLang="zh-CN" dirty="0"/>
              <a:t>_</a:t>
            </a:r>
            <a:r>
              <a:rPr dirty="0"/>
              <a:t>文件存储方案</a:t>
            </a:r>
          </a:p>
        </p:txBody>
      </p:sp>
      <p:sp>
        <p:nvSpPr>
          <p:cNvPr id="4" name="Rectangle 4"/>
          <p:cNvSpPr/>
          <p:nvPr/>
        </p:nvSpPr>
        <p:spPr>
          <a:xfrm>
            <a:off x="700749" y="1005193"/>
            <a:ext cx="10796853" cy="2827655"/>
          </a:xfrm>
          <a:prstGeom prst="rect">
            <a:avLst/>
          </a:prstGeom>
        </p:spPr>
        <p:txBody>
          <a:bodyPr wrap="square">
            <a:spAutoFit/>
          </a:bodyPr>
          <a:lstStyle/>
          <a:p>
            <a:pPr indent="289560">
              <a:lnSpc>
                <a:spcPct val="150000"/>
              </a:lnSpc>
              <a:spcAft>
                <a:spcPts val="0"/>
              </a:spcAft>
            </a:pPr>
            <a:r>
              <a:rPr lang="zh-CN" altLang="en-US" sz="2175"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rPr>
              <a:t>场景一：</a:t>
            </a:r>
            <a:r>
              <a:rPr lang="en-US" altLang="zh-CN" sz="2175"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rPr>
              <a:t>运单签收电子面单图片存储（保留5年）</a:t>
            </a:r>
          </a:p>
          <a:p>
            <a:pPr indent="289560">
              <a:lnSpc>
                <a:spcPct val="150000"/>
              </a:lnSpc>
              <a:spcAft>
                <a:spcPts val="0"/>
              </a:spcAft>
            </a:pPr>
            <a:r>
              <a:rPr lang="zh-CN" altLang="en-US" b="1" kern="100" cap="small" dirty="0">
                <a:solidFill>
                  <a:srgbClr val="5A5A5A"/>
                </a:solidFill>
                <a:latin typeface="+mn-ea"/>
                <a:cs typeface="Times New Roman" panose="02020603050405020304" pitchFamily="18" charset="0"/>
                <a:sym typeface="+mn-ea"/>
              </a:rPr>
              <a:t>（</a:t>
            </a:r>
            <a:r>
              <a:rPr lang="zh-CN" altLang="en-US" dirty="0">
                <a:solidFill>
                  <a:srgbClr val="FF0000"/>
                </a:solidFill>
                <a:sym typeface="+mn-ea"/>
              </a:rPr>
              <a:t>已取消使用，因  Minio  服务器上需要9000端口 未开通，所以改为给申请500G磁盘保存图片； </a:t>
            </a:r>
            <a:endParaRPr lang="zh-CN" altLang="en-US" dirty="0">
              <a:solidFill>
                <a:srgbClr val="FF0000"/>
              </a:solidFill>
            </a:endParaRPr>
          </a:p>
          <a:p>
            <a:pPr indent="289560">
              <a:lnSpc>
                <a:spcPct val="150000"/>
              </a:lnSpc>
              <a:spcAft>
                <a:spcPts val="0"/>
              </a:spcAft>
            </a:pPr>
            <a:r>
              <a:rPr lang="zh-CN" altLang="en-US" b="1" kern="100" cap="small" dirty="0">
                <a:solidFill>
                  <a:srgbClr val="5A5A5A"/>
                </a:solidFill>
                <a:latin typeface="+mn-ea"/>
                <a:cs typeface="Times New Roman" panose="02020603050405020304" pitchFamily="18" charset="0"/>
                <a:sym typeface="+mn-ea"/>
              </a:rPr>
              <a:t>）</a:t>
            </a:r>
            <a:endParaRPr lang="en-US" altLang="zh-CN" b="1" kern="100" cap="small" dirty="0">
              <a:solidFill>
                <a:srgbClr val="5A5A5A"/>
              </a:solidFill>
              <a:latin typeface="+mn-ea"/>
              <a:cs typeface="Times New Roman" panose="02020603050405020304" pitchFamily="18" charset="0"/>
            </a:endParaRPr>
          </a:p>
          <a:p>
            <a:pPr indent="289560">
              <a:lnSpc>
                <a:spcPct val="150000"/>
              </a:lnSpc>
              <a:spcAft>
                <a:spcPts val="0"/>
              </a:spcAft>
            </a:pPr>
            <a:r>
              <a:rPr sz="1520" kern="100" cap="small" dirty="0">
                <a:solidFill>
                  <a:srgbClr val="5A5A5A"/>
                </a:solidFill>
                <a:latin typeface="+mn-ea"/>
                <a:cs typeface="Times New Roman" panose="02020603050405020304" pitchFamily="18" charset="0"/>
              </a:rPr>
              <a:t>MinIO 是一个基于Apache License v2.0开源协议的对象存储服务。非常适合于存储大容量非结构化的数据，例如图片、视频、日志文件、备份数据和容器/虚拟机镜像等，而一个对象文件可以是任意大小，从几kb到最大5T不等</a:t>
            </a:r>
            <a:r>
              <a:rPr lang="zh-CN" altLang="en-US" sz="1520" kern="100" cap="small" dirty="0">
                <a:solidFill>
                  <a:srgbClr val="5A5A5A"/>
                </a:solidFill>
                <a:latin typeface="+mn-ea"/>
                <a:cs typeface="Times New Roman" panose="02020603050405020304" pitchFamily="18" charset="0"/>
              </a:rPr>
              <a:t>。</a:t>
            </a:r>
            <a:endParaRPr lang="en-US" altLang="zh-CN" sz="1520" kern="100" cap="small" dirty="0">
              <a:solidFill>
                <a:srgbClr val="5A5A5A"/>
              </a:solidFill>
              <a:latin typeface="+mn-ea"/>
              <a:cs typeface="Times New Roman" panose="02020603050405020304" pitchFamily="18" charset="0"/>
            </a:endParaRPr>
          </a:p>
          <a:p>
            <a:pPr indent="289560">
              <a:lnSpc>
                <a:spcPct val="150000"/>
              </a:lnSpc>
              <a:spcAft>
                <a:spcPts val="0"/>
              </a:spcAft>
            </a:pPr>
            <a:endParaRPr lang="en-US" altLang="zh-CN" sz="1520" kern="100" cap="small" dirty="0">
              <a:solidFill>
                <a:srgbClr val="5A5A5A"/>
              </a:solidFill>
              <a:latin typeface="+mn-ea"/>
              <a:cs typeface="Times New Roman" panose="02020603050405020304" pitchFamily="18" charset="0"/>
            </a:endParaRPr>
          </a:p>
          <a:p>
            <a:pPr indent="289560">
              <a:lnSpc>
                <a:spcPct val="150000"/>
              </a:lnSpc>
              <a:spcAft>
                <a:spcPts val="0"/>
              </a:spcAft>
            </a:pPr>
            <a:endParaRPr lang="en-US" altLang="zh-CN" sz="1520" kern="100" cap="small" dirty="0">
              <a:solidFill>
                <a:srgbClr val="5A5A5A"/>
              </a:solidFill>
              <a:latin typeface="+mn-ea"/>
              <a:cs typeface="Times New Roman" panose="02020603050405020304" pitchFamily="18" charset="0"/>
            </a:endParaRPr>
          </a:p>
        </p:txBody>
      </p:sp>
      <p:sp>
        <p:nvSpPr>
          <p:cNvPr id="5" name="Text Box 4"/>
          <p:cNvSpPr txBox="1"/>
          <p:nvPr/>
        </p:nvSpPr>
        <p:spPr>
          <a:xfrm>
            <a:off x="770255" y="2996565"/>
            <a:ext cx="9431020" cy="1491615"/>
          </a:xfrm>
          <a:prstGeom prst="rect">
            <a:avLst/>
          </a:prstGeom>
          <a:noFill/>
        </p:spPr>
        <p:txBody>
          <a:bodyPr wrap="square" rtlCol="0" anchor="t">
            <a:spAutoFit/>
          </a:bodyPr>
          <a:lstStyle/>
          <a:p>
            <a:r>
              <a:rPr sz="1520" kern="100" cap="small" dirty="0">
                <a:solidFill>
                  <a:srgbClr val="5A5A5A"/>
                </a:solidFill>
                <a:latin typeface="+mn-ea"/>
                <a:cs typeface="Times New Roman" panose="02020603050405020304" pitchFamily="18" charset="0"/>
              </a:rPr>
              <a:t>安全令牌服务（STS）使客户端可以请求MinIO资源的临时凭据。</a:t>
            </a:r>
          </a:p>
          <a:p>
            <a:endParaRPr sz="1520" kern="100" cap="small" dirty="0">
              <a:solidFill>
                <a:srgbClr val="5A5A5A"/>
              </a:solidFill>
              <a:latin typeface="+mn-ea"/>
              <a:cs typeface="Times New Roman" panose="02020603050405020304" pitchFamily="18" charset="0"/>
            </a:endParaRP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临时证书是短期的。可以将它们配置为持续几分钟到几小时的时间。凭证过期后，MinIO将不再识别它们或允许使用它们发出的API请求进行任何类型的访问。</a:t>
            </a:r>
          </a:p>
          <a:p>
            <a:pPr marL="285750" indent="-285750">
              <a:buFont typeface="Arial" panose="020B0604020202020204" pitchFamily="34" charset="0"/>
              <a:buChar char="•"/>
            </a:pPr>
            <a:r>
              <a:rPr sz="1520" kern="100" cap="small" dirty="0">
                <a:solidFill>
                  <a:srgbClr val="5A5A5A"/>
                </a:solidFill>
                <a:latin typeface="+mn-ea"/>
                <a:cs typeface="Times New Roman" panose="02020603050405020304" pitchFamily="18" charset="0"/>
              </a:rPr>
              <a:t>临时凭证不需要与应用程序一起存储，而是动态生成的，并在请求时提供给应用程序。当临时凭证（或什至之前）到期时，应用程序可以请求新凭证。</a:t>
            </a:r>
          </a:p>
        </p:txBody>
      </p:sp>
      <p:pic>
        <p:nvPicPr>
          <p:cNvPr id="8" name="Picture 7"/>
          <p:cNvPicPr>
            <a:picLocks noChangeAspect="1"/>
          </p:cNvPicPr>
          <p:nvPr/>
        </p:nvPicPr>
        <p:blipFill>
          <a:blip r:embed="rId2"/>
          <a:stretch>
            <a:fillRect/>
          </a:stretch>
        </p:blipFill>
        <p:spPr>
          <a:xfrm>
            <a:off x="750570" y="4796790"/>
            <a:ext cx="10697210" cy="1371600"/>
          </a:xfrm>
          <a:prstGeom prst="rect">
            <a:avLst/>
          </a:prstGeom>
        </p:spPr>
      </p:pic>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#07-</a:t>
            </a:r>
            <a:r>
              <a:rPr dirty="0">
                <a:sym typeface="+mn-ea"/>
              </a:rPr>
              <a:t>运输管理系统系统</a:t>
            </a:r>
            <a:r>
              <a:rPr lang="en-US" altLang="zh-CN" dirty="0"/>
              <a:t>-</a:t>
            </a:r>
            <a:r>
              <a:rPr lang="zh-CN" altLang="en-US" dirty="0"/>
              <a:t>核心功能设计</a:t>
            </a:r>
            <a:r>
              <a:rPr lang="en-US" altLang="zh-CN" dirty="0"/>
              <a:t>_标准接口</a:t>
            </a:r>
            <a:r>
              <a:rPr dirty="0"/>
              <a:t>授权机制</a:t>
            </a:r>
          </a:p>
        </p:txBody>
      </p:sp>
      <p:sp>
        <p:nvSpPr>
          <p:cNvPr id="5" name="Rectangle 4"/>
          <p:cNvSpPr/>
          <p:nvPr/>
        </p:nvSpPr>
        <p:spPr>
          <a:xfrm>
            <a:off x="488950" y="1025813"/>
            <a:ext cx="11220449" cy="2676525"/>
          </a:xfrm>
          <a:prstGeom prst="rect">
            <a:avLst/>
          </a:prstGeom>
        </p:spPr>
        <p:txBody>
          <a:bodyPr wrap="square">
            <a:spAutoFit/>
          </a:bodyPr>
          <a:lstStyle/>
          <a:p>
            <a:pPr indent="266700">
              <a:lnSpc>
                <a:spcPct val="150000"/>
              </a:lnSpc>
              <a:spcAft>
                <a:spcPts val="0"/>
              </a:spcAft>
            </a:pPr>
            <a:r>
              <a:rPr lang="en-US" altLang="zh-CN" sz="1400" kern="100" cap="small" dirty="0">
                <a:solidFill>
                  <a:srgbClr val="5A5A5A"/>
                </a:solidFill>
                <a:latin typeface="+mn-ea"/>
                <a:cs typeface="Times New Roman" panose="02020603050405020304" pitchFamily="18" charset="0"/>
              </a:rPr>
              <a:t>	客户端在访问API时候需要经过权限控制，方便在服务端进行控制引入了Spring Security OAuth2 。</a:t>
            </a:r>
          </a:p>
          <a:p>
            <a:pPr indent="266700">
              <a:lnSpc>
                <a:spcPct val="150000"/>
              </a:lnSpc>
              <a:spcAft>
                <a:spcPts val="0"/>
              </a:spcAft>
            </a:pPr>
            <a:r>
              <a:rPr lang="zh-CN" altLang="en-US" sz="1400" kern="100" cap="small" dirty="0">
                <a:solidFill>
                  <a:srgbClr val="5A5A5A"/>
                </a:solidFill>
                <a:latin typeface="+mn-ea"/>
                <a:cs typeface="Times New Roman" panose="02020603050405020304" pitchFamily="18" charset="0"/>
              </a:rPr>
              <a:t>客户端必须得到用户的授权（authorization grant），才能获得令牌（access token）。</a:t>
            </a:r>
          </a:p>
          <a:p>
            <a:pPr indent="266700">
              <a:lnSpc>
                <a:spcPct val="150000"/>
              </a:lnSpc>
              <a:spcAft>
                <a:spcPts val="0"/>
              </a:spcAft>
            </a:pPr>
            <a:r>
              <a:rPr lang="zh-CN" altLang="en-US" sz="1400" kern="100" cap="small" dirty="0">
                <a:solidFill>
                  <a:srgbClr val="5A5A5A"/>
                </a:solidFill>
                <a:latin typeface="+mn-ea"/>
                <a:cs typeface="Times New Roman" panose="02020603050405020304" pitchFamily="18" charset="0"/>
              </a:rPr>
              <a:t>OAuth 2.0定义了四种授权方式。</a:t>
            </a:r>
          </a:p>
          <a:p>
            <a:pPr indent="266700">
              <a:lnSpc>
                <a:spcPct val="150000"/>
              </a:lnSpc>
              <a:spcAft>
                <a:spcPts val="0"/>
              </a:spcAft>
            </a:pPr>
            <a:endParaRPr lang="zh-CN" altLang="en-US" sz="1400" kern="100" cap="small" dirty="0">
              <a:solidFill>
                <a:srgbClr val="5A5A5A"/>
              </a:solidFill>
              <a:latin typeface="+mn-ea"/>
              <a:cs typeface="Times New Roman" panose="02020603050405020304" pitchFamily="18" charset="0"/>
            </a:endParaRPr>
          </a:p>
          <a:p>
            <a:pPr marL="285750" indent="-285750">
              <a:lnSpc>
                <a:spcPct val="150000"/>
              </a:lnSpc>
              <a:spcAft>
                <a:spcPts val="0"/>
              </a:spcAft>
              <a:buFont typeface="Arial" panose="020B0604020202020204" pitchFamily="34" charset="0"/>
              <a:buChar char="•"/>
            </a:pPr>
            <a:r>
              <a:rPr lang="zh-CN" altLang="en-US" sz="1400" kern="100" cap="small" dirty="0">
                <a:solidFill>
                  <a:srgbClr val="5A5A5A"/>
                </a:solidFill>
                <a:latin typeface="+mn-ea"/>
                <a:cs typeface="Times New Roman" panose="02020603050405020304" pitchFamily="18" charset="0"/>
              </a:rPr>
              <a:t>授权码模式（authorization code）</a:t>
            </a:r>
          </a:p>
          <a:p>
            <a:pPr marL="285750" indent="-285750">
              <a:lnSpc>
                <a:spcPct val="150000"/>
              </a:lnSpc>
              <a:spcAft>
                <a:spcPts val="0"/>
              </a:spcAft>
              <a:buFont typeface="Arial" panose="020B0604020202020204" pitchFamily="34" charset="0"/>
              <a:buChar char="•"/>
            </a:pPr>
            <a:r>
              <a:rPr lang="zh-CN" altLang="en-US" sz="1400" kern="100" cap="small" dirty="0">
                <a:solidFill>
                  <a:srgbClr val="5A5A5A"/>
                </a:solidFill>
                <a:latin typeface="+mn-ea"/>
                <a:cs typeface="Times New Roman" panose="02020603050405020304" pitchFamily="18" charset="0"/>
              </a:rPr>
              <a:t>简化模式（implicit）</a:t>
            </a:r>
          </a:p>
          <a:p>
            <a:pPr marL="285750" indent="-285750">
              <a:lnSpc>
                <a:spcPct val="150000"/>
              </a:lnSpc>
              <a:spcAft>
                <a:spcPts val="0"/>
              </a:spcAft>
              <a:buFont typeface="Arial" panose="020B0604020202020204" pitchFamily="34" charset="0"/>
              <a:buChar char="•"/>
            </a:pPr>
            <a:r>
              <a:rPr lang="zh-CN" altLang="en-US" sz="1400" kern="100" cap="small" dirty="0">
                <a:solidFill>
                  <a:srgbClr val="5A5A5A"/>
                </a:solidFill>
                <a:latin typeface="+mn-ea"/>
                <a:cs typeface="Times New Roman" panose="02020603050405020304" pitchFamily="18" charset="0"/>
              </a:rPr>
              <a:t>密码模式（resource owner password credentials）</a:t>
            </a:r>
          </a:p>
          <a:p>
            <a:pPr marL="285750" indent="-285750">
              <a:lnSpc>
                <a:spcPct val="150000"/>
              </a:lnSpc>
              <a:spcAft>
                <a:spcPts val="0"/>
              </a:spcAft>
              <a:buFont typeface="Arial" panose="020B0604020202020204" pitchFamily="34" charset="0"/>
              <a:buChar char="•"/>
            </a:pPr>
            <a:r>
              <a:rPr lang="zh-CN" altLang="en-US" sz="1400" kern="100" cap="small" dirty="0">
                <a:solidFill>
                  <a:srgbClr val="5A5A5A"/>
                </a:solidFill>
                <a:latin typeface="+mn-ea"/>
                <a:cs typeface="Times New Roman" panose="02020603050405020304" pitchFamily="18" charset="0"/>
              </a:rPr>
              <a:t>客户端模式（client credentials）。</a:t>
            </a:r>
            <a:endParaRPr lang="en-US" altLang="zh-CN" sz="1400" kern="100" cap="small" dirty="0">
              <a:solidFill>
                <a:srgbClr val="5A5A5A"/>
              </a:solidFill>
              <a:latin typeface="+mn-ea"/>
              <a:cs typeface="Times New Roman" panose="02020603050405020304" pitchFamily="18" charset="0"/>
            </a:endParaRPr>
          </a:p>
        </p:txBody>
      </p:sp>
      <p:sp>
        <p:nvSpPr>
          <p:cNvPr id="11" name="TextBox 9"/>
          <p:cNvSpPr txBox="1"/>
          <p:nvPr/>
        </p:nvSpPr>
        <p:spPr>
          <a:xfrm>
            <a:off x="6340181" y="2408911"/>
            <a:ext cx="2366388" cy="368300"/>
          </a:xfrm>
          <a:prstGeom prst="rect">
            <a:avLst/>
          </a:prstGeom>
          <a:noFill/>
        </p:spPr>
        <p:txBody>
          <a:bodyPr wrap="square" rtlCol="0">
            <a:spAutoFit/>
          </a:bodyPr>
          <a:lstStyle/>
          <a:p>
            <a:r>
              <a:rPr lang="zh-CN" altLang="en-US" dirty="0"/>
              <a:t>标准接口请求流程：</a:t>
            </a:r>
          </a:p>
        </p:txBody>
      </p:sp>
      <p:pic>
        <p:nvPicPr>
          <p:cNvPr id="3" name="图片 2" descr="oauth2授权流程 (1)"/>
          <p:cNvPicPr>
            <a:picLocks noChangeAspect="1"/>
          </p:cNvPicPr>
          <p:nvPr/>
        </p:nvPicPr>
        <p:blipFill>
          <a:blip r:embed="rId2"/>
          <a:stretch>
            <a:fillRect/>
          </a:stretch>
        </p:blipFill>
        <p:spPr>
          <a:xfrm>
            <a:off x="5954395" y="2821305"/>
            <a:ext cx="4809490" cy="3491865"/>
          </a:xfrm>
          <a:prstGeom prst="rect">
            <a:avLst/>
          </a:prstGeom>
        </p:spPr>
      </p:pic>
      <p:pic>
        <p:nvPicPr>
          <p:cNvPr id="13" name="图片 12"/>
          <p:cNvPicPr>
            <a:picLocks noChangeAspect="1"/>
          </p:cNvPicPr>
          <p:nvPr/>
        </p:nvPicPr>
        <p:blipFill>
          <a:blip r:embed="rId3"/>
          <a:stretch>
            <a:fillRect/>
          </a:stretch>
        </p:blipFill>
        <p:spPr>
          <a:xfrm>
            <a:off x="958850" y="4010660"/>
            <a:ext cx="3679825" cy="2130425"/>
          </a:xfrm>
          <a:prstGeom prst="rect">
            <a:avLst/>
          </a:prstGeom>
        </p:spPr>
      </p:pic>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#07-</a:t>
            </a:r>
            <a:r>
              <a:rPr dirty="0">
                <a:sym typeface="+mn-ea"/>
              </a:rPr>
              <a:t>运输管理系统系统</a:t>
            </a:r>
            <a:r>
              <a:rPr lang="en-US" altLang="zh-CN" dirty="0"/>
              <a:t>-</a:t>
            </a:r>
            <a:r>
              <a:rPr lang="zh-CN" altLang="en-US" dirty="0"/>
              <a:t>核心功能设计</a:t>
            </a:r>
            <a:r>
              <a:rPr lang="en-US" altLang="zh-CN" dirty="0"/>
              <a:t>_标准接口</a:t>
            </a:r>
            <a:r>
              <a:rPr dirty="0"/>
              <a:t>授权机制</a:t>
            </a:r>
          </a:p>
        </p:txBody>
      </p:sp>
      <p:sp>
        <p:nvSpPr>
          <p:cNvPr id="5" name="Rectangle 4"/>
          <p:cNvSpPr/>
          <p:nvPr/>
        </p:nvSpPr>
        <p:spPr>
          <a:xfrm>
            <a:off x="488950" y="1025813"/>
            <a:ext cx="11220449" cy="737235"/>
          </a:xfrm>
          <a:prstGeom prst="rect">
            <a:avLst/>
          </a:prstGeom>
        </p:spPr>
        <p:txBody>
          <a:bodyPr wrap="square">
            <a:spAutoFit/>
          </a:bodyPr>
          <a:lstStyle/>
          <a:p>
            <a:pPr indent="266700">
              <a:lnSpc>
                <a:spcPct val="150000"/>
              </a:lnSpc>
              <a:spcAft>
                <a:spcPts val="0"/>
              </a:spcAft>
            </a:pPr>
            <a:r>
              <a:rPr lang="en-US" altLang="zh-CN" sz="1400" kern="100" cap="small" dirty="0">
                <a:solidFill>
                  <a:srgbClr val="5A5A5A"/>
                </a:solidFill>
                <a:latin typeface="+mn-ea"/>
                <a:cs typeface="Times New Roman" panose="02020603050405020304" pitchFamily="18" charset="0"/>
              </a:rPr>
              <a:t>	</a:t>
            </a:r>
            <a:endParaRPr lang="zh-CN" altLang="en-US" sz="1400" kern="100" cap="small" dirty="0">
              <a:solidFill>
                <a:srgbClr val="5A5A5A"/>
              </a:solidFill>
              <a:latin typeface="+mn-ea"/>
              <a:cs typeface="Times New Roman" panose="02020603050405020304" pitchFamily="18" charset="0"/>
            </a:endParaRPr>
          </a:p>
          <a:p>
            <a:pPr marL="285750" indent="-285750">
              <a:lnSpc>
                <a:spcPct val="150000"/>
              </a:lnSpc>
              <a:spcAft>
                <a:spcPts val="0"/>
              </a:spcAft>
              <a:buFont typeface="Arial" panose="020B0604020202020204" pitchFamily="34" charset="0"/>
              <a:buChar char="•"/>
            </a:pPr>
            <a:endParaRPr lang="en-US" altLang="zh-CN" sz="1400" kern="100" cap="small" dirty="0">
              <a:solidFill>
                <a:srgbClr val="5A5A5A"/>
              </a:solidFill>
              <a:latin typeface="+mn-ea"/>
              <a:cs typeface="Times New Roman" panose="02020603050405020304" pitchFamily="18" charset="0"/>
            </a:endParaRPr>
          </a:p>
        </p:txBody>
      </p:sp>
      <p:sp>
        <p:nvSpPr>
          <p:cNvPr id="11" name="TextBox 9"/>
          <p:cNvSpPr txBox="1"/>
          <p:nvPr/>
        </p:nvSpPr>
        <p:spPr>
          <a:xfrm>
            <a:off x="6340181" y="2408911"/>
            <a:ext cx="2366388" cy="368300"/>
          </a:xfrm>
          <a:prstGeom prst="rect">
            <a:avLst/>
          </a:prstGeom>
          <a:noFill/>
        </p:spPr>
        <p:txBody>
          <a:bodyPr wrap="square" rtlCol="0">
            <a:spAutoFit/>
          </a:bodyPr>
          <a:lstStyle/>
          <a:p>
            <a:r>
              <a:rPr lang="zh-CN" altLang="en-US" dirty="0"/>
              <a:t>标准接口请求流程：</a:t>
            </a:r>
          </a:p>
        </p:txBody>
      </p:sp>
      <p:pic>
        <p:nvPicPr>
          <p:cNvPr id="3" name="图片 2" descr="oauth2授权流程 (1)"/>
          <p:cNvPicPr>
            <a:picLocks noChangeAspect="1"/>
          </p:cNvPicPr>
          <p:nvPr/>
        </p:nvPicPr>
        <p:blipFill>
          <a:blip r:embed="rId2"/>
          <a:stretch>
            <a:fillRect/>
          </a:stretch>
        </p:blipFill>
        <p:spPr>
          <a:xfrm>
            <a:off x="6602730" y="2924810"/>
            <a:ext cx="4809490" cy="3491865"/>
          </a:xfrm>
          <a:prstGeom prst="rect">
            <a:avLst/>
          </a:prstGeom>
        </p:spPr>
      </p:pic>
      <p:pic>
        <p:nvPicPr>
          <p:cNvPr id="6" name="Picture 5"/>
          <p:cNvPicPr>
            <a:picLocks noChangeAspect="1"/>
          </p:cNvPicPr>
          <p:nvPr/>
        </p:nvPicPr>
        <p:blipFill>
          <a:blip r:embed="rId3"/>
          <a:stretch>
            <a:fillRect/>
          </a:stretch>
        </p:blipFill>
        <p:spPr>
          <a:xfrm>
            <a:off x="698500" y="1762760"/>
            <a:ext cx="5562600" cy="2295525"/>
          </a:xfrm>
          <a:prstGeom prst="rect">
            <a:avLst/>
          </a:prstGeom>
        </p:spPr>
      </p:pic>
      <p:sp>
        <p:nvSpPr>
          <p:cNvPr id="8" name="Text Box 7"/>
          <p:cNvSpPr txBox="1"/>
          <p:nvPr/>
        </p:nvSpPr>
        <p:spPr>
          <a:xfrm>
            <a:off x="698500" y="1268730"/>
            <a:ext cx="9326880" cy="645160"/>
          </a:xfrm>
          <a:prstGeom prst="rect">
            <a:avLst/>
          </a:prstGeom>
          <a:noFill/>
        </p:spPr>
        <p:txBody>
          <a:bodyPr wrap="none" rtlCol="0">
            <a:spAutoFit/>
          </a:bodyPr>
          <a:lstStyle/>
          <a:p>
            <a:r>
              <a:rPr lang="zh-CN" altLang="en-US"/>
              <a:t>针对不同客户端认证，系统会发放不同的客户端</a:t>
            </a:r>
            <a:r>
              <a:rPr lang="en-US" altLang="zh-CN"/>
              <a:t>ID</a:t>
            </a:r>
            <a:r>
              <a:rPr lang="zh-CN" altLang="en-US"/>
              <a:t>和密钥，进行登录和认证（统一接口）。</a:t>
            </a:r>
          </a:p>
          <a:p>
            <a:endParaRPr lang="zh-CN" altLang="en-US"/>
          </a:p>
        </p:txBody>
      </p:sp>
      <p:pic>
        <p:nvPicPr>
          <p:cNvPr id="9" name="Picture 8"/>
          <p:cNvPicPr>
            <a:picLocks noChangeAspect="1"/>
          </p:cNvPicPr>
          <p:nvPr/>
        </p:nvPicPr>
        <p:blipFill>
          <a:blip r:embed="rId4"/>
          <a:stretch>
            <a:fillRect/>
          </a:stretch>
        </p:blipFill>
        <p:spPr>
          <a:xfrm>
            <a:off x="842010" y="4090035"/>
            <a:ext cx="4302125" cy="2305050"/>
          </a:xfrm>
          <a:prstGeom prst="rect">
            <a:avLst/>
          </a:prstGeom>
        </p:spPr>
      </p:pic>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#07-</a:t>
            </a:r>
            <a:r>
              <a:rPr dirty="0">
                <a:sym typeface="+mn-ea"/>
              </a:rPr>
              <a:t>运输管理系统系统</a:t>
            </a:r>
            <a:r>
              <a:rPr lang="en-US" altLang="zh-CN" dirty="0"/>
              <a:t>-</a:t>
            </a:r>
            <a:r>
              <a:rPr lang="zh-CN" altLang="en-US" dirty="0"/>
              <a:t>核心功能设计</a:t>
            </a:r>
            <a:r>
              <a:rPr lang="en-US" altLang="zh-CN" dirty="0"/>
              <a:t>_</a:t>
            </a:r>
            <a:r>
              <a:rPr dirty="0"/>
              <a:t>安全访问限制</a:t>
            </a:r>
          </a:p>
        </p:txBody>
      </p:sp>
      <p:sp>
        <p:nvSpPr>
          <p:cNvPr id="5" name="Rectangle 4"/>
          <p:cNvSpPr/>
          <p:nvPr/>
        </p:nvSpPr>
        <p:spPr>
          <a:xfrm>
            <a:off x="488950" y="1025813"/>
            <a:ext cx="11220449" cy="737235"/>
          </a:xfrm>
          <a:prstGeom prst="rect">
            <a:avLst/>
          </a:prstGeom>
        </p:spPr>
        <p:txBody>
          <a:bodyPr wrap="square">
            <a:spAutoFit/>
          </a:bodyPr>
          <a:lstStyle/>
          <a:p>
            <a:pPr indent="266700">
              <a:lnSpc>
                <a:spcPct val="150000"/>
              </a:lnSpc>
              <a:spcAft>
                <a:spcPts val="0"/>
              </a:spcAft>
            </a:pPr>
            <a:r>
              <a:rPr lang="en-US" altLang="zh-CN" sz="1400" kern="100" cap="small" dirty="0">
                <a:solidFill>
                  <a:srgbClr val="5A5A5A"/>
                </a:solidFill>
                <a:latin typeface="+mn-ea"/>
                <a:cs typeface="Times New Roman" panose="02020603050405020304" pitchFamily="18" charset="0"/>
              </a:rPr>
              <a:t>	</a:t>
            </a:r>
            <a:endParaRPr lang="zh-CN" altLang="en-US" sz="1400" kern="100" cap="small" dirty="0">
              <a:solidFill>
                <a:srgbClr val="5A5A5A"/>
              </a:solidFill>
              <a:latin typeface="+mn-ea"/>
              <a:cs typeface="Times New Roman" panose="02020603050405020304" pitchFamily="18" charset="0"/>
            </a:endParaRPr>
          </a:p>
          <a:p>
            <a:pPr marL="285750" indent="-285750">
              <a:lnSpc>
                <a:spcPct val="150000"/>
              </a:lnSpc>
              <a:spcAft>
                <a:spcPts val="0"/>
              </a:spcAft>
              <a:buFont typeface="Arial" panose="020B0604020202020204" pitchFamily="34" charset="0"/>
              <a:buChar char="•"/>
            </a:pPr>
            <a:endParaRPr lang="en-US" altLang="zh-CN" sz="1400" kern="100" cap="small" dirty="0">
              <a:solidFill>
                <a:srgbClr val="5A5A5A"/>
              </a:solidFill>
              <a:latin typeface="+mn-ea"/>
              <a:cs typeface="Times New Roman" panose="02020603050405020304" pitchFamily="18" charset="0"/>
            </a:endParaRPr>
          </a:p>
        </p:txBody>
      </p:sp>
      <p:sp>
        <p:nvSpPr>
          <p:cNvPr id="8" name="Text Box 7"/>
          <p:cNvSpPr txBox="1"/>
          <p:nvPr/>
        </p:nvSpPr>
        <p:spPr>
          <a:xfrm>
            <a:off x="698500" y="1268730"/>
            <a:ext cx="10204450" cy="645160"/>
          </a:xfrm>
          <a:prstGeom prst="rect">
            <a:avLst/>
          </a:prstGeom>
          <a:noFill/>
        </p:spPr>
        <p:txBody>
          <a:bodyPr wrap="square" rtlCol="0">
            <a:spAutoFit/>
          </a:bodyPr>
          <a:lstStyle/>
          <a:p>
            <a:pPr algn="l"/>
            <a:r>
              <a:rPr lang="zh-CN" altLang="en-US"/>
              <a:t>会话并发管理就是指在当前系统中，同一个用户可以同时创建多少个会话，</a:t>
            </a:r>
          </a:p>
          <a:p>
            <a:pPr algn="l"/>
            <a:r>
              <a:rPr lang="zh-CN" altLang="en-US"/>
              <a:t>如果一台设备对应一个会话，那么也可以简单理解为同一个用户可以同时在多少台设备上进行登录。</a:t>
            </a:r>
          </a:p>
        </p:txBody>
      </p:sp>
      <p:sp>
        <p:nvSpPr>
          <p:cNvPr id="7" name="Text Box 6"/>
          <p:cNvSpPr txBox="1"/>
          <p:nvPr/>
        </p:nvSpPr>
        <p:spPr>
          <a:xfrm>
            <a:off x="770255" y="2060575"/>
            <a:ext cx="10198100" cy="645160"/>
          </a:xfrm>
          <a:prstGeom prst="rect">
            <a:avLst/>
          </a:prstGeom>
          <a:noFill/>
        </p:spPr>
        <p:txBody>
          <a:bodyPr wrap="none" rtlCol="0">
            <a:spAutoFit/>
          </a:bodyPr>
          <a:lstStyle/>
          <a:p>
            <a:pPr algn="l"/>
            <a:r>
              <a:rPr lang="en-US" altLang="zh-CN"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sym typeface="+mn-ea"/>
              </a:rPr>
              <a:t>1.</a:t>
            </a:r>
            <a:r>
              <a:rPr lang="zh-CN" altLang="en-US"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sym typeface="+mn-ea"/>
              </a:rPr>
              <a:t>会话限制：当会话并发数量达到限制时候，新的会话将之前的会话挤下线，旧的登录失效。</a:t>
            </a:r>
          </a:p>
          <a:p>
            <a:pPr algn="l"/>
            <a:r>
              <a:rPr lang="en-US" altLang="zh-CN"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sym typeface="+mn-ea"/>
              </a:rPr>
              <a:t>2.</a:t>
            </a:r>
            <a:r>
              <a:rPr lang="zh-CN" altLang="en-US" kern="100" cap="small" dirty="0">
                <a:solidFill>
                  <a:srgbClr val="5A5A5A"/>
                </a:solidFill>
                <a:latin typeface="华文隶书" panose="02010800040101010101" pitchFamily="2" charset="-122"/>
                <a:ea typeface="华文隶书" panose="02010800040101010101" pitchFamily="2" charset="-122"/>
                <a:cs typeface="Times New Roman" panose="02020603050405020304" pitchFamily="18" charset="0"/>
                <a:sym typeface="+mn-ea"/>
              </a:rPr>
              <a:t>登录限制：当会话并发数量达到限制时候，新的会话将被限制创建，除非旧的会话主动推出登录。</a:t>
            </a:r>
            <a:endParaRPr lang="en-US"/>
          </a:p>
        </p:txBody>
      </p:sp>
      <p:pic>
        <p:nvPicPr>
          <p:cNvPr id="12" name="Picture 11"/>
          <p:cNvPicPr>
            <a:picLocks noChangeAspect="1"/>
          </p:cNvPicPr>
          <p:nvPr/>
        </p:nvPicPr>
        <p:blipFill>
          <a:blip r:embed="rId2"/>
          <a:stretch>
            <a:fillRect/>
          </a:stretch>
        </p:blipFill>
        <p:spPr>
          <a:xfrm>
            <a:off x="842645" y="2996565"/>
            <a:ext cx="6858000" cy="2743200"/>
          </a:xfrm>
          <a:prstGeom prst="rect">
            <a:avLst/>
          </a:prstGeom>
        </p:spPr>
      </p:pic>
    </p:spTree>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#08-</a:t>
            </a:r>
            <a:r>
              <a:rPr dirty="0">
                <a:sym typeface="+mn-ea"/>
              </a:rPr>
              <a:t>运输管理系统系统</a:t>
            </a:r>
            <a:r>
              <a:rPr lang="en-US" altLang="zh-CN" dirty="0"/>
              <a:t>-</a:t>
            </a:r>
            <a:r>
              <a:rPr lang="zh-CN" altLang="en-US" dirty="0"/>
              <a:t>运行维护</a:t>
            </a:r>
          </a:p>
        </p:txBody>
      </p:sp>
      <p:sp>
        <p:nvSpPr>
          <p:cNvPr id="3" name="文本框 2"/>
          <p:cNvSpPr txBox="1"/>
          <p:nvPr/>
        </p:nvSpPr>
        <p:spPr>
          <a:xfrm>
            <a:off x="1385926" y="885273"/>
            <a:ext cx="8590873" cy="420948"/>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运行维护：</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详细描述应用安装部署路径、维护账号及密码、启停服务命令</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
        <p:nvSpPr>
          <p:cNvPr id="4" name="矩形 3"/>
          <p:cNvSpPr/>
          <p:nvPr/>
        </p:nvSpPr>
        <p:spPr>
          <a:xfrm>
            <a:off x="4556993" y="3988222"/>
            <a:ext cx="1314782" cy="272703"/>
          </a:xfrm>
          <a:prstGeom prst="rect">
            <a:avLst/>
          </a:prstGeom>
        </p:spPr>
        <p:txBody>
          <a:bodyPr wrap="none">
            <a:spAutoFit/>
          </a:bodyPr>
          <a:lstStyle/>
          <a:p>
            <a:pPr algn="ctr" fontAlgn="ctr"/>
            <a:r>
              <a:rPr lang="en-US" altLang="zh-CN" sz="1170" b="1" dirty="0">
                <a:solidFill>
                  <a:srgbClr val="000000"/>
                </a:solidFill>
                <a:latin typeface="宋体" pitchFamily="2" charset="-122"/>
              </a:rPr>
              <a:t>XXX-</a:t>
            </a:r>
            <a:r>
              <a:rPr lang="en-US" altLang="zh-CN" sz="1170" b="1" dirty="0" err="1">
                <a:solidFill>
                  <a:srgbClr val="000000"/>
                </a:solidFill>
                <a:latin typeface="宋体" pitchFamily="2" charset="-122"/>
              </a:rPr>
              <a:t>serverN</a:t>
            </a:r>
            <a:r>
              <a:rPr lang="en-US" altLang="zh-CN" sz="1170" b="1" dirty="0">
                <a:solidFill>
                  <a:srgbClr val="000000"/>
                </a:solidFill>
                <a:latin typeface="宋体" pitchFamily="2" charset="-122"/>
              </a:rPr>
              <a:t>-***</a:t>
            </a:r>
            <a:endParaRPr lang="zh-CN" altLang="en-US" sz="1170" b="1" dirty="0">
              <a:solidFill>
                <a:srgbClr val="000000"/>
              </a:solidFill>
              <a:latin typeface="宋体" pitchFamily="2" charset="-122"/>
            </a:endParaRPr>
          </a:p>
        </p:txBody>
      </p:sp>
      <p:graphicFrame>
        <p:nvGraphicFramePr>
          <p:cNvPr id="5" name="表格 4"/>
          <p:cNvGraphicFramePr>
            <a:graphicFrameLocks noGrp="1"/>
          </p:cNvGraphicFramePr>
          <p:nvPr>
            <p:custDataLst>
              <p:tags r:id="rId1"/>
            </p:custDataLst>
          </p:nvPr>
        </p:nvGraphicFramePr>
        <p:xfrm>
          <a:off x="1385921" y="1321820"/>
          <a:ext cx="8590877" cy="1622293"/>
        </p:xfrm>
        <a:graphic>
          <a:graphicData uri="http://schemas.openxmlformats.org/drawingml/2006/table">
            <a:tbl>
              <a:tblPr firstRow="1" bandRow="1">
                <a:tableStyleId>{FABFCF23-3B69-468F-B69F-88F6DE6A72F2}</a:tableStyleId>
              </a:tblPr>
              <a:tblGrid>
                <a:gridCol w="2470686">
                  <a:extLst>
                    <a:ext uri="{9D8B030D-6E8A-4147-A177-3AD203B41FA5}">
                      <a16:colId xmlns:a16="http://schemas.microsoft.com/office/drawing/2014/main" val="20000"/>
                    </a:ext>
                  </a:extLst>
                </a:gridCol>
                <a:gridCol w="6120191">
                  <a:extLst>
                    <a:ext uri="{9D8B030D-6E8A-4147-A177-3AD203B41FA5}">
                      <a16:colId xmlns:a16="http://schemas.microsoft.com/office/drawing/2014/main" val="20001"/>
                    </a:ext>
                  </a:extLst>
                </a:gridCol>
              </a:tblGrid>
              <a:tr h="231742">
                <a:tc gridSpan="2">
                  <a:txBody>
                    <a:bodyPr/>
                    <a:lstStyle/>
                    <a:p>
                      <a:pPr algn="ctr" fontAlgn="ctr"/>
                      <a:r>
                        <a:rPr sz="1200" b="1" i="0" u="none" strike="noStrike" dirty="0">
                          <a:solidFill>
                            <a:srgbClr val="000000"/>
                          </a:solidFill>
                          <a:effectLst/>
                          <a:latin typeface="宋体" pitchFamily="2" charset="-122"/>
                        </a:rPr>
                        <a:t>account-service</a:t>
                      </a:r>
                    </a:p>
                  </a:txBody>
                  <a:tcPr marL="7557" marR="7557" marT="7557" marB="0" anchor="ctr"/>
                </a:tc>
                <a:tc hMerge="1">
                  <a:txBody>
                    <a:bodyPr/>
                    <a:lstStyle/>
                    <a:p>
                      <a:endParaRPr lang="zh-CN"/>
                    </a:p>
                  </a:txBody>
                  <a:tcPr marL="7735" marR="7735" marT="7735" marB="0" anchor="ctr"/>
                </a:tc>
                <a:extLst>
                  <a:ext uri="{0D108BD9-81ED-4DB2-BD59-A6C34878D82A}">
                    <a16:rowId xmlns:a16="http://schemas.microsoft.com/office/drawing/2014/main" val="10000"/>
                  </a:ext>
                </a:extLst>
              </a:tr>
              <a:tr h="231775">
                <a:tc>
                  <a:txBody>
                    <a:bodyPr/>
                    <a:lstStyle/>
                    <a:p>
                      <a:pPr algn="just">
                        <a:spcAft>
                          <a:spcPts val="0"/>
                        </a:spcAft>
                      </a:pPr>
                      <a:r>
                        <a:rPr lang="zh-CN" sz="1000" kern="100" dirty="0">
                          <a:effectLst/>
                        </a:rPr>
                        <a:t>服务器</a:t>
                      </a:r>
                      <a:r>
                        <a:rPr lang="en-US" sz="1000" kern="100" dirty="0">
                          <a:effectLst/>
                        </a:rPr>
                        <a:t>IP</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zh-CN" sz="1000" b="0" kern="100" dirty="0">
                          <a:solidFill>
                            <a:schemeClr val="dk1"/>
                          </a:solidFill>
                          <a:effectLst/>
                          <a:latin typeface="宋体" pitchFamily="2" charset="-122"/>
                          <a:ea typeface="宋体" pitchFamily="2" charset="-122"/>
                          <a:cs typeface="+mn-cs"/>
                        </a:rPr>
                        <a:t>应用服务器</a:t>
                      </a:r>
                      <a:r>
                        <a:rPr lang="en-US" altLang="zh-CN" sz="1000" b="0" kern="100" dirty="0">
                          <a:solidFill>
                            <a:schemeClr val="dk1"/>
                          </a:solidFill>
                          <a:effectLst/>
                          <a:latin typeface="宋体" pitchFamily="2" charset="-122"/>
                          <a:ea typeface="宋体" pitchFamily="2" charset="-122"/>
                          <a:cs typeface="+mn-cs"/>
                        </a:rPr>
                        <a:t>IP</a:t>
                      </a:r>
                    </a:p>
                  </a:txBody>
                  <a:tcPr marL="66998" marR="66998" marT="0" marB="0" anchor="ctr"/>
                </a:tc>
                <a:extLst>
                  <a:ext uri="{0D108BD9-81ED-4DB2-BD59-A6C34878D82A}">
                    <a16:rowId xmlns:a16="http://schemas.microsoft.com/office/drawing/2014/main" val="10001"/>
                  </a:ext>
                </a:extLst>
              </a:tr>
              <a:tr h="231775">
                <a:tc>
                  <a:txBody>
                    <a:bodyPr/>
                    <a:lstStyle/>
                    <a:p>
                      <a:pPr algn="just">
                        <a:spcAft>
                          <a:spcPts val="0"/>
                        </a:spcAft>
                      </a:pPr>
                      <a:r>
                        <a:rPr lang="zh-CN" sz="1000" kern="100" dirty="0">
                          <a:effectLst/>
                        </a:rPr>
                        <a:t>安装目录</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b="1">
                          <a:solidFill>
                            <a:srgbClr val="C00000"/>
                          </a:solidFill>
                          <a:latin typeface="微软雅黑" panose="020B0503020204020204" pitchFamily="34" charset="-122"/>
                          <a:ea typeface="微软雅黑" panose="020B0503020204020204" pitchFamily="34" charset="-122"/>
                          <a:sym typeface="+mn-ea"/>
                        </a:rPr>
                        <a:t>/home/appuser/pro</a:t>
                      </a:r>
                    </a:p>
                  </a:txBody>
                  <a:tcPr marL="66998" marR="66998" marT="0" marB="0" anchor="ctr"/>
                </a:tc>
                <a:extLst>
                  <a:ext uri="{0D108BD9-81ED-4DB2-BD59-A6C34878D82A}">
                    <a16:rowId xmlns:a16="http://schemas.microsoft.com/office/drawing/2014/main" val="10002"/>
                  </a:ext>
                </a:extLst>
              </a:tr>
              <a:tr h="231742">
                <a:tc>
                  <a:txBody>
                    <a:bodyPr/>
                    <a:lstStyle/>
                    <a:p>
                      <a:pPr algn="just">
                        <a:spcAft>
                          <a:spcPts val="0"/>
                        </a:spcAft>
                      </a:pPr>
                      <a:r>
                        <a:rPr lang="zh-CN" sz="1000" kern="100" dirty="0">
                          <a:effectLst/>
                        </a:rPr>
                        <a:t>安装用户、用户组</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rPr>
                        <a:t>root</a:t>
                      </a:r>
                      <a:r>
                        <a:rPr lang="zh-CN" altLang="en-US" sz="1000" kern="100" dirty="0">
                          <a:effectLst/>
                          <a:latin typeface="Times New Roman" panose="02020603050405020304" pitchFamily="18" charset="0"/>
                          <a:ea typeface="宋体" pitchFamily="2" charset="-122"/>
                        </a:rPr>
                        <a:t>、</a:t>
                      </a:r>
                      <a:r>
                        <a:rPr lang="en-US" altLang="zh-CN" sz="1000" kern="100" dirty="0">
                          <a:effectLst/>
                          <a:latin typeface="Times New Roman" panose="02020603050405020304" pitchFamily="18" charset="0"/>
                          <a:ea typeface="宋体" pitchFamily="2" charset="-122"/>
                        </a:rPr>
                        <a:t>root</a:t>
                      </a:r>
                    </a:p>
                  </a:txBody>
                  <a:tcPr marL="66998" marR="66998" marT="0" marB="0" anchor="ctr"/>
                </a:tc>
                <a:extLst>
                  <a:ext uri="{0D108BD9-81ED-4DB2-BD59-A6C34878D82A}">
                    <a16:rowId xmlns:a16="http://schemas.microsoft.com/office/drawing/2014/main" val="10003"/>
                  </a:ext>
                </a:extLst>
              </a:tr>
              <a:tr h="231775">
                <a:tc>
                  <a:txBody>
                    <a:bodyPr/>
                    <a:lstStyle/>
                    <a:p>
                      <a:pPr algn="just">
                        <a:spcAft>
                          <a:spcPts val="0"/>
                        </a:spcAft>
                      </a:pPr>
                      <a:r>
                        <a:rPr lang="zh-CN" sz="1000" kern="100" dirty="0">
                          <a:effectLst/>
                        </a:rPr>
                        <a:t>启动（目录及命令）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rPr>
                        <a:t>supervisroctl start account-service</a:t>
                      </a:r>
                      <a:endParaRPr lang="zh-CN" altLang="en-US"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4"/>
                  </a:ext>
                </a:extLst>
              </a:tr>
              <a:tr h="231742">
                <a:tc>
                  <a:txBody>
                    <a:bodyPr/>
                    <a:lstStyle/>
                    <a:p>
                      <a:pPr algn="just">
                        <a:spcAft>
                          <a:spcPts val="0"/>
                        </a:spcAft>
                      </a:pPr>
                      <a:r>
                        <a:rPr lang="zh-CN" sz="1000" kern="100" dirty="0">
                          <a:effectLst/>
                        </a:rPr>
                        <a:t>停止（目录及命令）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stop account-service</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5"/>
                  </a:ext>
                </a:extLst>
              </a:tr>
              <a:tr h="231742">
                <a:tc>
                  <a:txBody>
                    <a:bodyPr/>
                    <a:lstStyle/>
                    <a:p>
                      <a:pPr algn="just">
                        <a:spcAft>
                          <a:spcPts val="0"/>
                        </a:spcAft>
                      </a:pPr>
                      <a:r>
                        <a:rPr lang="zh-CN" sz="1000" kern="100" dirty="0">
                          <a:effectLst/>
                        </a:rPr>
                        <a:t>重启（目录及命令）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restart account-service</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6"/>
                  </a:ext>
                </a:extLst>
              </a:tr>
            </a:tbl>
          </a:graphicData>
        </a:graphic>
      </p:graphicFrame>
      <p:graphicFrame>
        <p:nvGraphicFramePr>
          <p:cNvPr id="6" name="表格 5"/>
          <p:cNvGraphicFramePr>
            <a:graphicFrameLocks noGrp="1"/>
          </p:cNvGraphicFramePr>
          <p:nvPr>
            <p:custDataLst>
              <p:tags r:id="rId2"/>
            </p:custDataLst>
          </p:nvPr>
        </p:nvGraphicFramePr>
        <p:xfrm>
          <a:off x="1385920" y="2982508"/>
          <a:ext cx="8590875" cy="1476646"/>
        </p:xfrm>
        <a:graphic>
          <a:graphicData uri="http://schemas.openxmlformats.org/drawingml/2006/table">
            <a:tbl>
              <a:tblPr firstRow="1" bandRow="1">
                <a:tableStyleId>{FABFCF23-3B69-468F-B69F-88F6DE6A72F2}</a:tableStyleId>
              </a:tblPr>
              <a:tblGrid>
                <a:gridCol w="2541033">
                  <a:extLst>
                    <a:ext uri="{9D8B030D-6E8A-4147-A177-3AD203B41FA5}">
                      <a16:colId xmlns:a16="http://schemas.microsoft.com/office/drawing/2014/main" val="20000"/>
                    </a:ext>
                  </a:extLst>
                </a:gridCol>
                <a:gridCol w="6049842">
                  <a:extLst>
                    <a:ext uri="{9D8B030D-6E8A-4147-A177-3AD203B41FA5}">
                      <a16:colId xmlns:a16="http://schemas.microsoft.com/office/drawing/2014/main" val="20001"/>
                    </a:ext>
                  </a:extLst>
                </a:gridCol>
              </a:tblGrid>
              <a:tr h="215900">
                <a:tc gridSpan="2">
                  <a:txBody>
                    <a:bodyPr/>
                    <a:lstStyle/>
                    <a:p>
                      <a:pPr algn="ctr" fontAlgn="ctr"/>
                      <a:r>
                        <a:rPr sz="1200" dirty="0">
                          <a:solidFill>
                            <a:srgbClr val="000000"/>
                          </a:solidFill>
                          <a:effectLst/>
                          <a:latin typeface="宋体" pitchFamily="2" charset="-122"/>
                          <a:sym typeface="+mn-ea"/>
                        </a:rPr>
                        <a:t>api-gateway</a:t>
                      </a:r>
                    </a:p>
                  </a:txBody>
                  <a:tcPr marL="7557" marR="7557" marT="7557" marB="0" anchor="ctr"/>
                </a:tc>
                <a:tc hMerge="1">
                  <a:txBody>
                    <a:bodyPr/>
                    <a:lstStyle/>
                    <a:p>
                      <a:endParaRPr lang="zh-CN"/>
                    </a:p>
                  </a:txBody>
                  <a:tcPr marL="7735" marR="7735" marT="7735" marB="0" anchor="ctr"/>
                </a:tc>
                <a:extLst>
                  <a:ext uri="{0D108BD9-81ED-4DB2-BD59-A6C34878D82A}">
                    <a16:rowId xmlns:a16="http://schemas.microsoft.com/office/drawing/2014/main" val="10000"/>
                  </a:ext>
                </a:extLst>
              </a:tr>
              <a:tr h="206305">
                <a:tc>
                  <a:txBody>
                    <a:bodyPr/>
                    <a:lstStyle/>
                    <a:p>
                      <a:pPr algn="just">
                        <a:spcAft>
                          <a:spcPts val="0"/>
                        </a:spcAft>
                      </a:pPr>
                      <a:r>
                        <a:rPr lang="zh-CN" sz="1000" kern="100" dirty="0">
                          <a:effectLst/>
                        </a:rPr>
                        <a:t>服务器</a:t>
                      </a:r>
                      <a:r>
                        <a:rPr lang="en-US" sz="1000" kern="100" dirty="0">
                          <a:effectLst/>
                        </a:rPr>
                        <a:t>IP</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zh-CN" sz="1000" kern="100" dirty="0">
                          <a:effectLst/>
                          <a:latin typeface="宋体" pitchFamily="2" charset="-122"/>
                          <a:ea typeface="宋体" pitchFamily="2" charset="-122"/>
                          <a:sym typeface="+mn-ea"/>
                        </a:rPr>
                        <a:t>应用服务器</a:t>
                      </a:r>
                      <a:r>
                        <a:rPr lang="en-US" altLang="zh-CN" sz="1000" kern="100" dirty="0">
                          <a:effectLst/>
                          <a:latin typeface="宋体" pitchFamily="2" charset="-122"/>
                          <a:ea typeface="宋体" pitchFamily="2" charset="-122"/>
                          <a:sym typeface="+mn-ea"/>
                        </a:rPr>
                        <a:t>IP</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1"/>
                  </a:ext>
                </a:extLst>
              </a:tr>
              <a:tr h="206305">
                <a:tc>
                  <a:txBody>
                    <a:bodyPr/>
                    <a:lstStyle/>
                    <a:p>
                      <a:pPr algn="just">
                        <a:spcAft>
                          <a:spcPts val="0"/>
                        </a:spcAft>
                      </a:pPr>
                      <a:r>
                        <a:rPr lang="zh-CN" sz="1000" kern="100" dirty="0">
                          <a:effectLst/>
                        </a:rPr>
                        <a:t>安装目录</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b="1">
                          <a:solidFill>
                            <a:srgbClr val="C00000"/>
                          </a:solidFill>
                          <a:latin typeface="微软雅黑" panose="020B0503020204020204" pitchFamily="34" charset="-122"/>
                          <a:ea typeface="微软雅黑" panose="020B0503020204020204" pitchFamily="34" charset="-122"/>
                          <a:sym typeface="+mn-ea"/>
                        </a:rPr>
                        <a:t>/home/appuser/pro</a:t>
                      </a:r>
                    </a:p>
                  </a:txBody>
                  <a:tcPr marL="66998" marR="66998" marT="0" marB="0" anchor="ctr"/>
                </a:tc>
                <a:extLst>
                  <a:ext uri="{0D108BD9-81ED-4DB2-BD59-A6C34878D82A}">
                    <a16:rowId xmlns:a16="http://schemas.microsoft.com/office/drawing/2014/main" val="10002"/>
                  </a:ext>
                </a:extLst>
              </a:tr>
              <a:tr h="206305">
                <a:tc>
                  <a:txBody>
                    <a:bodyPr/>
                    <a:lstStyle/>
                    <a:p>
                      <a:pPr algn="just">
                        <a:spcAft>
                          <a:spcPts val="0"/>
                        </a:spcAft>
                      </a:pPr>
                      <a:r>
                        <a:rPr lang="zh-CN" sz="1000" kern="100" dirty="0">
                          <a:effectLst/>
                        </a:rPr>
                        <a:t>安装用户、用户组</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rPr>
                        <a:t>root</a:t>
                      </a:r>
                      <a:r>
                        <a:rPr lang="zh-CN" altLang="en-US" sz="1000" kern="100" dirty="0">
                          <a:effectLst/>
                          <a:latin typeface="Times New Roman" panose="02020603050405020304" pitchFamily="18" charset="0"/>
                          <a:ea typeface="宋体" pitchFamily="2" charset="-122"/>
                        </a:rPr>
                        <a:t>、</a:t>
                      </a:r>
                      <a:r>
                        <a:rPr lang="en-US" altLang="zh-CN" sz="1000" kern="100" dirty="0">
                          <a:effectLst/>
                          <a:latin typeface="Times New Roman" panose="02020603050405020304" pitchFamily="18" charset="0"/>
                          <a:ea typeface="宋体" pitchFamily="2" charset="-122"/>
                        </a:rPr>
                        <a:t>root</a:t>
                      </a:r>
                    </a:p>
                  </a:txBody>
                  <a:tcPr marL="66998" marR="66998" marT="0" marB="0" anchor="ctr"/>
                </a:tc>
                <a:extLst>
                  <a:ext uri="{0D108BD9-81ED-4DB2-BD59-A6C34878D82A}">
                    <a16:rowId xmlns:a16="http://schemas.microsoft.com/office/drawing/2014/main" val="10003"/>
                  </a:ext>
                </a:extLst>
              </a:tr>
              <a:tr h="229786">
                <a:tc>
                  <a:txBody>
                    <a:bodyPr/>
                    <a:lstStyle/>
                    <a:p>
                      <a:pPr algn="just">
                        <a:spcAft>
                          <a:spcPts val="0"/>
                        </a:spcAft>
                      </a:pPr>
                      <a:r>
                        <a:rPr lang="zh-CN" sz="1000" kern="100">
                          <a:effectLst/>
                        </a:rPr>
                        <a:t>启动（目录及命令）</a:t>
                      </a:r>
                      <a:endParaRPr lang="zh-CN" sz="1000" kern="10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start api-gateway</a:t>
                      </a:r>
                    </a:p>
                  </a:txBody>
                  <a:tcPr marL="66998" marR="66998" marT="0" marB="0" anchor="ctr"/>
                </a:tc>
                <a:extLst>
                  <a:ext uri="{0D108BD9-81ED-4DB2-BD59-A6C34878D82A}">
                    <a16:rowId xmlns:a16="http://schemas.microsoft.com/office/drawing/2014/main" val="10004"/>
                  </a:ext>
                </a:extLst>
              </a:tr>
              <a:tr h="205740">
                <a:tc>
                  <a:txBody>
                    <a:bodyPr/>
                    <a:lstStyle/>
                    <a:p>
                      <a:pPr algn="just">
                        <a:spcAft>
                          <a:spcPts val="0"/>
                        </a:spcAft>
                      </a:pPr>
                      <a:r>
                        <a:rPr lang="zh-CN" sz="1000" kern="100" dirty="0">
                          <a:effectLst/>
                        </a:rPr>
                        <a:t>停止（目录及命令）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stop api-gateway</a:t>
                      </a:r>
                    </a:p>
                  </a:txBody>
                  <a:tcPr marL="66998" marR="66998" marT="0" marB="0" anchor="ctr"/>
                </a:tc>
                <a:extLst>
                  <a:ext uri="{0D108BD9-81ED-4DB2-BD59-A6C34878D82A}">
                    <a16:rowId xmlns:a16="http://schemas.microsoft.com/office/drawing/2014/main" val="10005"/>
                  </a:ext>
                </a:extLst>
              </a:tr>
              <a:tr h="206305">
                <a:tc>
                  <a:txBody>
                    <a:bodyPr/>
                    <a:lstStyle/>
                    <a:p>
                      <a:pPr algn="just">
                        <a:spcAft>
                          <a:spcPts val="0"/>
                        </a:spcAft>
                      </a:pPr>
                      <a:r>
                        <a:rPr lang="zh-CN" sz="1000" kern="100" dirty="0">
                          <a:effectLst/>
                        </a:rPr>
                        <a:t>重启（目录及命令）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restart api-gateway</a:t>
                      </a:r>
                    </a:p>
                  </a:txBody>
                  <a:tcPr marL="66998" marR="66998" marT="0" marB="0" anchor="ctr"/>
                </a:tc>
                <a:extLst>
                  <a:ext uri="{0D108BD9-81ED-4DB2-BD59-A6C34878D82A}">
                    <a16:rowId xmlns:a16="http://schemas.microsoft.com/office/drawing/2014/main" val="10006"/>
                  </a:ext>
                </a:extLst>
              </a:tr>
            </a:tbl>
          </a:graphicData>
        </a:graphic>
      </p:graphicFrame>
      <p:graphicFrame>
        <p:nvGraphicFramePr>
          <p:cNvPr id="7" name="表格 6"/>
          <p:cNvGraphicFramePr>
            <a:graphicFrameLocks noGrp="1"/>
          </p:cNvGraphicFramePr>
          <p:nvPr>
            <p:custDataLst>
              <p:tags r:id="rId3"/>
            </p:custDataLst>
          </p:nvPr>
        </p:nvGraphicFramePr>
        <p:xfrm>
          <a:off x="1386380" y="4497141"/>
          <a:ext cx="8582798" cy="1581394"/>
        </p:xfrm>
        <a:graphic>
          <a:graphicData uri="http://schemas.openxmlformats.org/drawingml/2006/table">
            <a:tbl>
              <a:tblPr firstRow="1" bandRow="1">
                <a:tableStyleId>{FABFCF23-3B69-468F-B69F-88F6DE6A72F2}</a:tableStyleId>
              </a:tblPr>
              <a:tblGrid>
                <a:gridCol w="2462608">
                  <a:extLst>
                    <a:ext uri="{9D8B030D-6E8A-4147-A177-3AD203B41FA5}">
                      <a16:colId xmlns:a16="http://schemas.microsoft.com/office/drawing/2014/main" val="20000"/>
                    </a:ext>
                  </a:extLst>
                </a:gridCol>
                <a:gridCol w="6120190">
                  <a:extLst>
                    <a:ext uri="{9D8B030D-6E8A-4147-A177-3AD203B41FA5}">
                      <a16:colId xmlns:a16="http://schemas.microsoft.com/office/drawing/2014/main" val="20001"/>
                    </a:ext>
                  </a:extLst>
                </a:gridCol>
              </a:tblGrid>
              <a:tr h="222250">
                <a:tc gridSpan="2">
                  <a:txBody>
                    <a:bodyPr/>
                    <a:lstStyle/>
                    <a:p>
                      <a:pPr algn="ctr" fontAlgn="ctr"/>
                      <a:r>
                        <a:rPr sz="1200" b="1" i="0" u="none" strike="noStrike" dirty="0">
                          <a:solidFill>
                            <a:srgbClr val="000000"/>
                          </a:solidFill>
                          <a:effectLst/>
                          <a:latin typeface="宋体" pitchFamily="2" charset="-122"/>
                        </a:rPr>
                        <a:t>common-service</a:t>
                      </a:r>
                    </a:p>
                  </a:txBody>
                  <a:tcPr marL="7557" marR="7557" marT="7557" marB="0" anchor="ctr"/>
                </a:tc>
                <a:tc hMerge="1">
                  <a:txBody>
                    <a:bodyPr/>
                    <a:lstStyle/>
                    <a:p>
                      <a:endParaRPr lang="zh-CN"/>
                    </a:p>
                  </a:txBody>
                  <a:tcPr marL="7735" marR="7735" marT="7735" marB="0" anchor="ctr"/>
                </a:tc>
                <a:extLst>
                  <a:ext uri="{0D108BD9-81ED-4DB2-BD59-A6C34878D82A}">
                    <a16:rowId xmlns:a16="http://schemas.microsoft.com/office/drawing/2014/main" val="10000"/>
                  </a:ext>
                </a:extLst>
              </a:tr>
              <a:tr h="222250">
                <a:tc>
                  <a:txBody>
                    <a:bodyPr/>
                    <a:lstStyle/>
                    <a:p>
                      <a:pPr algn="just">
                        <a:spcAft>
                          <a:spcPts val="0"/>
                        </a:spcAft>
                      </a:pPr>
                      <a:r>
                        <a:rPr lang="zh-CN" sz="1000" kern="100" dirty="0">
                          <a:effectLst/>
                        </a:rPr>
                        <a:t>服务器</a:t>
                      </a:r>
                      <a:r>
                        <a:rPr lang="en-US" sz="1000" kern="100" dirty="0">
                          <a:effectLst/>
                        </a:rPr>
                        <a:t>IP</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zh-CN" sz="1000" kern="100" dirty="0">
                          <a:effectLst/>
                          <a:latin typeface="宋体" pitchFamily="2" charset="-122"/>
                          <a:ea typeface="宋体" pitchFamily="2" charset="-122"/>
                          <a:sym typeface="+mn-ea"/>
                        </a:rPr>
                        <a:t>应用服务器</a:t>
                      </a:r>
                      <a:r>
                        <a:rPr lang="en-US" altLang="zh-CN" sz="1000" kern="100" dirty="0">
                          <a:effectLst/>
                          <a:latin typeface="宋体" pitchFamily="2" charset="-122"/>
                          <a:ea typeface="宋体" pitchFamily="2" charset="-122"/>
                          <a:sym typeface="+mn-ea"/>
                        </a:rPr>
                        <a:t>IP</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1"/>
                  </a:ext>
                </a:extLst>
              </a:tr>
              <a:tr h="222318">
                <a:tc>
                  <a:txBody>
                    <a:bodyPr/>
                    <a:lstStyle/>
                    <a:p>
                      <a:pPr algn="just">
                        <a:spcAft>
                          <a:spcPts val="0"/>
                        </a:spcAft>
                      </a:pPr>
                      <a:r>
                        <a:rPr lang="zh-CN" sz="1000" kern="100" dirty="0">
                          <a:effectLst/>
                        </a:rPr>
                        <a:t>安装目录</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b="1">
                          <a:solidFill>
                            <a:srgbClr val="C00000"/>
                          </a:solidFill>
                          <a:latin typeface="微软雅黑" panose="020B0503020204020204" pitchFamily="34" charset="-122"/>
                          <a:ea typeface="微软雅黑" panose="020B0503020204020204" pitchFamily="34" charset="-122"/>
                          <a:sym typeface="+mn-ea"/>
                        </a:rPr>
                        <a:t>/home/appuser/pro</a:t>
                      </a:r>
                    </a:p>
                  </a:txBody>
                  <a:tcPr marL="66998" marR="66998" marT="0" marB="0" anchor="ctr"/>
                </a:tc>
                <a:extLst>
                  <a:ext uri="{0D108BD9-81ED-4DB2-BD59-A6C34878D82A}">
                    <a16:rowId xmlns:a16="http://schemas.microsoft.com/office/drawing/2014/main" val="10002"/>
                  </a:ext>
                </a:extLst>
              </a:tr>
              <a:tr h="222318">
                <a:tc>
                  <a:txBody>
                    <a:bodyPr/>
                    <a:lstStyle/>
                    <a:p>
                      <a:pPr algn="just">
                        <a:spcAft>
                          <a:spcPts val="0"/>
                        </a:spcAft>
                      </a:pPr>
                      <a:r>
                        <a:rPr lang="zh-CN" sz="1000" kern="100" dirty="0">
                          <a:effectLst/>
                        </a:rPr>
                        <a:t>安装用户、用户组</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rPr>
                        <a:t>root</a:t>
                      </a:r>
                      <a:r>
                        <a:rPr lang="zh-CN" altLang="en-US" sz="1000" kern="100" dirty="0">
                          <a:effectLst/>
                          <a:latin typeface="Times New Roman" panose="02020603050405020304" pitchFamily="18" charset="0"/>
                          <a:ea typeface="宋体" pitchFamily="2" charset="-122"/>
                        </a:rPr>
                        <a:t>、</a:t>
                      </a:r>
                      <a:r>
                        <a:rPr lang="en-US" altLang="zh-CN" sz="1000" kern="100" dirty="0">
                          <a:effectLst/>
                          <a:latin typeface="Times New Roman" panose="02020603050405020304" pitchFamily="18" charset="0"/>
                          <a:ea typeface="宋体" pitchFamily="2" charset="-122"/>
                        </a:rPr>
                        <a:t>root</a:t>
                      </a:r>
                    </a:p>
                  </a:txBody>
                  <a:tcPr marL="66998" marR="66998" marT="0" marB="0" anchor="ctr"/>
                </a:tc>
                <a:extLst>
                  <a:ext uri="{0D108BD9-81ED-4DB2-BD59-A6C34878D82A}">
                    <a16:rowId xmlns:a16="http://schemas.microsoft.com/office/drawing/2014/main" val="10003"/>
                  </a:ext>
                </a:extLst>
              </a:tr>
              <a:tr h="247622">
                <a:tc>
                  <a:txBody>
                    <a:bodyPr/>
                    <a:lstStyle/>
                    <a:p>
                      <a:pPr algn="just">
                        <a:spcAft>
                          <a:spcPts val="0"/>
                        </a:spcAft>
                      </a:pPr>
                      <a:r>
                        <a:rPr lang="zh-CN" sz="1000" kern="100" dirty="0">
                          <a:effectLst/>
                        </a:rPr>
                        <a:t>启动（目录及命令）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start </a:t>
                      </a:r>
                      <a:r>
                        <a:rPr sz="1000" b="1" dirty="0">
                          <a:solidFill>
                            <a:srgbClr val="000000"/>
                          </a:solidFill>
                          <a:effectLst/>
                          <a:latin typeface="宋体" pitchFamily="2" charset="-122"/>
                          <a:sym typeface="+mn-ea"/>
                        </a:rPr>
                        <a:t>common-service</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4"/>
                  </a:ext>
                </a:extLst>
              </a:tr>
              <a:tr h="222318">
                <a:tc>
                  <a:txBody>
                    <a:bodyPr/>
                    <a:lstStyle/>
                    <a:p>
                      <a:pPr algn="just">
                        <a:spcAft>
                          <a:spcPts val="0"/>
                        </a:spcAft>
                      </a:pPr>
                      <a:r>
                        <a:rPr lang="zh-CN" sz="1000" kern="100" dirty="0">
                          <a:effectLst/>
                        </a:rPr>
                        <a:t>停止（目录及命令）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stop </a:t>
                      </a:r>
                      <a:r>
                        <a:rPr sz="1000" b="1" dirty="0">
                          <a:solidFill>
                            <a:srgbClr val="000000"/>
                          </a:solidFill>
                          <a:effectLst/>
                          <a:latin typeface="宋体" pitchFamily="2" charset="-122"/>
                          <a:sym typeface="+mn-ea"/>
                        </a:rPr>
                        <a:t>common-service</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5"/>
                  </a:ext>
                </a:extLst>
              </a:tr>
              <a:tr h="222318">
                <a:tc>
                  <a:txBody>
                    <a:bodyPr/>
                    <a:lstStyle/>
                    <a:p>
                      <a:pPr algn="just">
                        <a:spcAft>
                          <a:spcPts val="0"/>
                        </a:spcAft>
                      </a:pPr>
                      <a:r>
                        <a:rPr lang="zh-CN" sz="1000" kern="100" dirty="0">
                          <a:effectLst/>
                        </a:rPr>
                        <a:t>重启（目录及命令）</a:t>
                      </a:r>
                      <a:endParaRPr lang="zh-CN" sz="1000" kern="100" dirty="0">
                        <a:effectLst/>
                        <a:latin typeface="Times New Roman" panose="02020603050405020304" pitchFamily="18" charset="0"/>
                        <a:ea typeface="宋体" pitchFamily="2" charset="-122"/>
                      </a:endParaRPr>
                    </a:p>
                  </a:txBody>
                  <a:tcPr marL="66998" marR="66998" marT="0" marB="0" anchor="ctr"/>
                </a:tc>
                <a:tc>
                  <a:txBody>
                    <a:bodyPr/>
                    <a:lstStyle/>
                    <a:p>
                      <a:pPr algn="just">
                        <a:spcAft>
                          <a:spcPts val="0"/>
                        </a:spcAft>
                      </a:pPr>
                      <a:r>
                        <a:rPr lang="en-US" altLang="zh-CN" sz="1000" kern="100" dirty="0">
                          <a:effectLst/>
                          <a:latin typeface="Times New Roman" panose="02020603050405020304" pitchFamily="18" charset="0"/>
                          <a:ea typeface="宋体" pitchFamily="2" charset="-122"/>
                          <a:sym typeface="+mn-ea"/>
                        </a:rPr>
                        <a:t>supervisroctl restart </a:t>
                      </a:r>
                      <a:r>
                        <a:rPr sz="1000" b="1" dirty="0">
                          <a:solidFill>
                            <a:srgbClr val="000000"/>
                          </a:solidFill>
                          <a:effectLst/>
                          <a:latin typeface="宋体" pitchFamily="2" charset="-122"/>
                          <a:sym typeface="+mn-ea"/>
                        </a:rPr>
                        <a:t>common-service</a:t>
                      </a:r>
                      <a:endParaRPr lang="zh-CN" sz="1000" kern="100" dirty="0">
                        <a:effectLst/>
                        <a:latin typeface="Times New Roman" panose="02020603050405020304" pitchFamily="18" charset="0"/>
                        <a:ea typeface="宋体" pitchFamily="2" charset="-122"/>
                      </a:endParaRPr>
                    </a:p>
                  </a:txBody>
                  <a:tcPr marL="66998" marR="66998" marT="0" marB="0" anchor="ctr"/>
                </a:tc>
                <a:extLst>
                  <a:ext uri="{0D108BD9-81ED-4DB2-BD59-A6C34878D82A}">
                    <a16:rowId xmlns:a16="http://schemas.microsoft.com/office/drawing/2014/main" val="10006"/>
                  </a:ext>
                </a:extLst>
              </a:tr>
            </a:tbl>
          </a:graphicData>
        </a:graphic>
      </p:graphicFrame>
      <p:sp>
        <p:nvSpPr>
          <p:cNvPr id="8" name="矩形 7"/>
          <p:cNvSpPr/>
          <p:nvPr/>
        </p:nvSpPr>
        <p:spPr>
          <a:xfrm>
            <a:off x="1386284" y="6135573"/>
            <a:ext cx="8582892" cy="32498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25" dirty="0">
                <a:solidFill>
                  <a:schemeClr val="tx1"/>
                </a:solidFill>
              </a:rPr>
              <a:t>版本库代码路径：</a:t>
            </a:r>
            <a:r>
              <a:rPr lang="en-US" altLang="zh-CN" sz="1025" dirty="0">
                <a:solidFill>
                  <a:schemeClr val="tx1"/>
                </a:solidFill>
              </a:rPr>
              <a:t>http://git.999.com.cn/LIXIAOYAO8/GyTMS.git</a:t>
            </a: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#08-</a:t>
            </a:r>
            <a:r>
              <a:rPr dirty="0">
                <a:sym typeface="+mn-ea"/>
              </a:rPr>
              <a:t>运输管理系统系统</a:t>
            </a:r>
            <a:r>
              <a:rPr lang="en-US" altLang="zh-CN" dirty="0"/>
              <a:t>-</a:t>
            </a:r>
            <a:r>
              <a:rPr lang="zh-CN" altLang="en-US" dirty="0"/>
              <a:t>运行维护</a:t>
            </a:r>
          </a:p>
        </p:txBody>
      </p:sp>
      <p:sp>
        <p:nvSpPr>
          <p:cNvPr id="24" name="矩形 23"/>
          <p:cNvSpPr/>
          <p:nvPr/>
        </p:nvSpPr>
        <p:spPr>
          <a:xfrm>
            <a:off x="1644304" y="1913905"/>
            <a:ext cx="874644" cy="42937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监控</a:t>
            </a:r>
          </a:p>
        </p:txBody>
      </p:sp>
      <p:sp>
        <p:nvSpPr>
          <p:cNvPr id="13" name="文本框 12"/>
          <p:cNvSpPr txBox="1"/>
          <p:nvPr/>
        </p:nvSpPr>
        <p:spPr>
          <a:xfrm>
            <a:off x="1385926" y="885273"/>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运行维护：</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详细描述可视化核心业务监控（接口服务、用户操作行为、核心业务排错、追踪设计），满足接入华润三九统一监控、日志中心、</a:t>
            </a:r>
            <a:r>
              <a:rPr lang="en-US" altLang="zh-CN" sz="1075" b="1" dirty="0" err="1">
                <a:solidFill>
                  <a:sysClr val="window" lastClr="FFFFFF"/>
                </a:solidFill>
                <a:latin typeface="微软雅黑" panose="020B0503020204020204" pitchFamily="34" charset="-122"/>
                <a:ea typeface="微软雅黑" panose="020B0503020204020204" pitchFamily="34" charset="-122"/>
              </a:rPr>
              <a:t>DevOps</a:t>
            </a:r>
            <a:r>
              <a:rPr lang="zh-CN" altLang="en-US" sz="1075" b="1" dirty="0">
                <a:solidFill>
                  <a:sysClr val="window" lastClr="FFFFFF"/>
                </a:solidFill>
                <a:latin typeface="微软雅黑" panose="020B0503020204020204" pitchFamily="34" charset="-122"/>
                <a:ea typeface="微软雅黑" panose="020B0503020204020204" pitchFamily="34" charset="-122"/>
              </a:rPr>
              <a:t>的技术需求及管控治理（</a:t>
            </a:r>
            <a:r>
              <a:rPr lang="zh-CN" altLang="en-US" sz="1075" b="1" dirty="0">
                <a:solidFill>
                  <a:srgbClr val="FF0000"/>
                </a:solidFill>
                <a:latin typeface="微软雅黑" panose="020B0503020204020204" pitchFamily="34" charset="-122"/>
                <a:ea typeface="微软雅黑" panose="020B0503020204020204" pitchFamily="34" charset="-122"/>
              </a:rPr>
              <a:t>因为资源不够，目前放在了</a:t>
            </a:r>
            <a:r>
              <a:rPr lang="en-US" altLang="zh-CN" sz="1075" b="1" dirty="0">
                <a:solidFill>
                  <a:srgbClr val="FF0000"/>
                </a:solidFill>
                <a:latin typeface="微软雅黑" panose="020B0503020204020204" pitchFamily="34" charset="-122"/>
                <a:ea typeface="微软雅黑" panose="020B0503020204020204" pitchFamily="34" charset="-122"/>
              </a:rPr>
              <a:t>UAT</a:t>
            </a:r>
            <a:r>
              <a:rPr lang="zh-CN" altLang="en-US" sz="1075" b="1" dirty="0">
                <a:solidFill>
                  <a:srgbClr val="FF0000"/>
                </a:solidFill>
                <a:latin typeface="微软雅黑" panose="020B0503020204020204" pitchFamily="34" charset="-122"/>
                <a:ea typeface="微软雅黑" panose="020B0503020204020204" pitchFamily="34" charset="-122"/>
              </a:rPr>
              <a:t>上，后期生产申请到了资源部署上</a:t>
            </a:r>
            <a:r>
              <a:rPr lang="zh-CN" altLang="en-US" sz="1075" b="1" dirty="0">
                <a:solidFill>
                  <a:sysClr val="window" lastClr="FFFFFF"/>
                </a:solidFill>
                <a:latin typeface="微软雅黑" panose="020B0503020204020204" pitchFamily="34" charset="-122"/>
                <a:ea typeface="微软雅黑" panose="020B0503020204020204" pitchFamily="34" charset="-122"/>
              </a:rPr>
              <a:t>）</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373755" y="2550160"/>
            <a:ext cx="6210300" cy="3695700"/>
          </a:xfrm>
          <a:prstGeom prst="rect">
            <a:avLst/>
          </a:prstGeom>
        </p:spPr>
      </p:pic>
      <p:sp>
        <p:nvSpPr>
          <p:cNvPr id="4" name="矩形 3"/>
          <p:cNvSpPr/>
          <p:nvPr/>
        </p:nvSpPr>
        <p:spPr>
          <a:xfrm>
            <a:off x="1644443" y="2550175"/>
            <a:ext cx="874644" cy="42937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排错</a:t>
            </a:r>
          </a:p>
        </p:txBody>
      </p:sp>
      <p:sp>
        <p:nvSpPr>
          <p:cNvPr id="5" name="矩形 4"/>
          <p:cNvSpPr/>
          <p:nvPr/>
        </p:nvSpPr>
        <p:spPr>
          <a:xfrm>
            <a:off x="1643808" y="3216290"/>
            <a:ext cx="874644" cy="42937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接口日志</a:t>
            </a:r>
          </a:p>
        </p:txBody>
      </p:sp>
      <p:sp>
        <p:nvSpPr>
          <p:cNvPr id="6" name="文本框 5"/>
          <p:cNvSpPr txBox="1"/>
          <p:nvPr/>
        </p:nvSpPr>
        <p:spPr>
          <a:xfrm>
            <a:off x="3321050" y="1971040"/>
            <a:ext cx="1529080" cy="368300"/>
          </a:xfrm>
          <a:prstGeom prst="rect">
            <a:avLst/>
          </a:prstGeom>
          <a:noFill/>
        </p:spPr>
        <p:txBody>
          <a:bodyPr wrap="none" rtlCol="0">
            <a:spAutoFit/>
          </a:bodyPr>
          <a:lstStyle/>
          <a:p>
            <a:pPr algn="l"/>
            <a:r>
              <a:rPr lang="zh-CN" altLang="en-US" dirty="0"/>
              <a:t>采用ELK架构</a:t>
            </a:r>
          </a:p>
        </p:txBody>
      </p:sp>
      <p:sp>
        <p:nvSpPr>
          <p:cNvPr id="7" name="矩形 6"/>
          <p:cNvSpPr/>
          <p:nvPr/>
        </p:nvSpPr>
        <p:spPr>
          <a:xfrm>
            <a:off x="1644443" y="3882405"/>
            <a:ext cx="874644" cy="42937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用户操作日志</a:t>
            </a: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#08-</a:t>
            </a:r>
            <a:r>
              <a:rPr dirty="0">
                <a:sym typeface="+mn-ea"/>
              </a:rPr>
              <a:t>运输管理系统系统</a:t>
            </a:r>
            <a:r>
              <a:rPr lang="en-US" altLang="zh-CN" dirty="0"/>
              <a:t>-</a:t>
            </a:r>
            <a:r>
              <a:rPr lang="zh-CN" altLang="en-US" dirty="0"/>
              <a:t>运行维护</a:t>
            </a:r>
          </a:p>
        </p:txBody>
      </p:sp>
      <p:sp>
        <p:nvSpPr>
          <p:cNvPr id="24" name="矩形 23"/>
          <p:cNvSpPr/>
          <p:nvPr/>
        </p:nvSpPr>
        <p:spPr>
          <a:xfrm>
            <a:off x="1644304" y="1770395"/>
            <a:ext cx="874644" cy="42937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调用链路追踪</a:t>
            </a:r>
          </a:p>
        </p:txBody>
      </p:sp>
      <p:sp>
        <p:nvSpPr>
          <p:cNvPr id="13" name="文本框 12"/>
          <p:cNvSpPr txBox="1"/>
          <p:nvPr/>
        </p:nvSpPr>
        <p:spPr>
          <a:xfrm>
            <a:off x="1385926" y="885273"/>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运行维护：</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详细描述可视化核心业务监控（接口服务、用户操作行为、核心业务排错、追踪设计），满足接入华润三九统一监控、日志中心、</a:t>
            </a:r>
            <a:r>
              <a:rPr lang="en-US" altLang="zh-CN" sz="1075" b="1" dirty="0" err="1">
                <a:solidFill>
                  <a:sysClr val="window" lastClr="FFFFFF"/>
                </a:solidFill>
                <a:latin typeface="微软雅黑" panose="020B0503020204020204" pitchFamily="34" charset="-122"/>
                <a:ea typeface="微软雅黑" panose="020B0503020204020204" pitchFamily="34" charset="-122"/>
              </a:rPr>
              <a:t>DevOps</a:t>
            </a:r>
            <a:r>
              <a:rPr lang="zh-CN" altLang="en-US" sz="1075" b="1" dirty="0">
                <a:solidFill>
                  <a:sysClr val="window" lastClr="FFFFFF"/>
                </a:solidFill>
                <a:latin typeface="微软雅黑" panose="020B0503020204020204" pitchFamily="34" charset="-122"/>
                <a:ea typeface="微软雅黑" panose="020B0503020204020204" pitchFamily="34" charset="-122"/>
              </a:rPr>
              <a:t>的技术需求及管控治理（</a:t>
            </a:r>
            <a:r>
              <a:rPr lang="zh-CN" altLang="en-US" sz="1075" b="1" dirty="0">
                <a:solidFill>
                  <a:srgbClr val="FF0000"/>
                </a:solidFill>
                <a:latin typeface="微软雅黑" panose="020B0503020204020204" pitchFamily="34" charset="-122"/>
                <a:ea typeface="微软雅黑" panose="020B0503020204020204" pitchFamily="34" charset="-122"/>
              </a:rPr>
              <a:t>因为资源不够，目前放在了</a:t>
            </a:r>
            <a:r>
              <a:rPr lang="en-US" altLang="zh-CN" sz="1075" b="1" dirty="0">
                <a:solidFill>
                  <a:srgbClr val="FF0000"/>
                </a:solidFill>
                <a:latin typeface="微软雅黑" panose="020B0503020204020204" pitchFamily="34" charset="-122"/>
                <a:ea typeface="微软雅黑" panose="020B0503020204020204" pitchFamily="34" charset="-122"/>
              </a:rPr>
              <a:t>UAT</a:t>
            </a:r>
            <a:r>
              <a:rPr lang="zh-CN" altLang="en-US" sz="1075" b="1" dirty="0">
                <a:solidFill>
                  <a:srgbClr val="FF0000"/>
                </a:solidFill>
                <a:latin typeface="微软雅黑" panose="020B0503020204020204" pitchFamily="34" charset="-122"/>
                <a:ea typeface="微软雅黑" panose="020B0503020204020204" pitchFamily="34" charset="-122"/>
              </a:rPr>
              <a:t>上，后期生产申请到了资源部署上</a:t>
            </a:r>
            <a:r>
              <a:rPr lang="zh-CN" altLang="en-US" sz="1075" b="1" dirty="0">
                <a:solidFill>
                  <a:sysClr val="window" lastClr="FFFFFF"/>
                </a:solidFill>
                <a:latin typeface="微软雅黑" panose="020B0503020204020204" pitchFamily="34" charset="-122"/>
                <a:ea typeface="微软雅黑" panose="020B0503020204020204" pitchFamily="34" charset="-122"/>
              </a:rPr>
              <a:t>）</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21025" y="1769745"/>
            <a:ext cx="2849880" cy="368300"/>
          </a:xfrm>
          <a:prstGeom prst="rect">
            <a:avLst/>
          </a:prstGeom>
          <a:noFill/>
        </p:spPr>
        <p:txBody>
          <a:bodyPr wrap="none" rtlCol="0">
            <a:spAutoFit/>
          </a:bodyPr>
          <a:lstStyle/>
          <a:p>
            <a:pPr algn="l"/>
            <a:r>
              <a:rPr lang="zh-CN" altLang="en-US" dirty="0"/>
              <a:t>采用</a:t>
            </a:r>
            <a:r>
              <a:rPr lang="en-US" altLang="zh-CN" dirty="0" err="1"/>
              <a:t>Zipkin</a:t>
            </a:r>
            <a:r>
              <a:rPr lang="zh-CN" altLang="en-US" dirty="0"/>
              <a:t>分布式追踪系统</a:t>
            </a:r>
          </a:p>
        </p:txBody>
      </p:sp>
      <p:pic>
        <p:nvPicPr>
          <p:cNvPr id="10" name="图片 9"/>
          <p:cNvPicPr>
            <a:picLocks noChangeAspect="1"/>
          </p:cNvPicPr>
          <p:nvPr/>
        </p:nvPicPr>
        <p:blipFill>
          <a:blip r:embed="rId2"/>
          <a:stretch>
            <a:fillRect/>
          </a:stretch>
        </p:blipFill>
        <p:spPr>
          <a:xfrm>
            <a:off x="1752600" y="2433320"/>
            <a:ext cx="6824980" cy="4114800"/>
          </a:xfrm>
          <a:prstGeom prst="rect">
            <a:avLst/>
          </a:prstGeom>
        </p:spPr>
      </p:pic>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a:t>
            </a:r>
            <a:r>
              <a:rPr dirty="0">
                <a:sym typeface="+mn-ea"/>
              </a:rPr>
              <a:t>运输管理系统系统</a:t>
            </a:r>
            <a:r>
              <a:rPr lang="en-US" altLang="zh-CN" dirty="0"/>
              <a:t>-</a:t>
            </a:r>
            <a:r>
              <a:rPr lang="zh-CN" altLang="en-US" dirty="0"/>
              <a:t>数据库连接信息</a:t>
            </a:r>
          </a:p>
        </p:txBody>
      </p:sp>
      <p:grpSp>
        <p:nvGrpSpPr>
          <p:cNvPr id="3" name="Group 17"/>
          <p:cNvGrpSpPr/>
          <p:nvPr/>
        </p:nvGrpSpPr>
        <p:grpSpPr>
          <a:xfrm>
            <a:off x="6914597" y="5259256"/>
            <a:ext cx="426631" cy="426631"/>
            <a:chOff x="5607370" y="3562829"/>
            <a:chExt cx="587140" cy="587140"/>
          </a:xfrm>
          <a:solidFill>
            <a:schemeClr val="bg1"/>
          </a:solidFill>
        </p:grpSpPr>
        <p:sp>
          <p:nvSpPr>
            <p:cNvPr id="4"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20"/>
          <p:cNvGrpSpPr/>
          <p:nvPr/>
        </p:nvGrpSpPr>
        <p:grpSpPr>
          <a:xfrm>
            <a:off x="6912568" y="2233102"/>
            <a:ext cx="612775" cy="612775"/>
            <a:chOff x="6665323" y="3562825"/>
            <a:chExt cx="587140" cy="587140"/>
          </a:xfrm>
          <a:solidFill>
            <a:schemeClr val="bg1"/>
          </a:solidFill>
        </p:grpSpPr>
        <p:sp>
          <p:nvSpPr>
            <p:cNvPr id="7"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23"/>
          <p:cNvGrpSpPr/>
          <p:nvPr/>
        </p:nvGrpSpPr>
        <p:grpSpPr>
          <a:xfrm>
            <a:off x="7839053" y="4047613"/>
            <a:ext cx="426631" cy="426631"/>
            <a:chOff x="7740352" y="3562825"/>
            <a:chExt cx="587140" cy="587140"/>
          </a:xfrm>
          <a:solidFill>
            <a:schemeClr val="bg1"/>
          </a:solidFill>
        </p:grpSpPr>
        <p:sp>
          <p:nvSpPr>
            <p:cNvPr id="10"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3051" tIns="51524" rIns="103051" bIns="51524" numCol="1" anchor="t" anchorCtr="0" compatLnSpc="1"/>
            <a:lstStyle/>
            <a:p>
              <a:pPr algn="just">
                <a:lnSpc>
                  <a:spcPct val="120000"/>
                </a:lnSpc>
                <a:spcBef>
                  <a:spcPts val="0"/>
                </a:spcBef>
                <a:spcAft>
                  <a:spcPts val="0"/>
                </a:spcAft>
              </a:pPr>
              <a:endParaRPr lang="en-US" sz="88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Content Placeholder 2"/>
          <p:cNvSpPr txBox="1"/>
          <p:nvPr/>
        </p:nvSpPr>
        <p:spPr>
          <a:xfrm>
            <a:off x="1757641" y="2025869"/>
            <a:ext cx="4428490" cy="526278"/>
          </a:xfrm>
          <a:prstGeom prst="rect">
            <a:avLst/>
          </a:prstGeom>
        </p:spPr>
        <p:txBody>
          <a:bodyPr vert="horz" lIns="103051" tIns="51524" rIns="103051" bIns="51524"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0"/>
              </a:spcAft>
              <a:buNone/>
            </a:pPr>
            <a:r>
              <a:rPr lang="zh-CN" altLang="en-US" sz="1170" kern="100" dirty="0">
                <a:solidFill>
                  <a:schemeClr val="tx1"/>
                </a:solidFill>
                <a:latin typeface="Times New Roman" panose="02020603050405020304" pitchFamily="18" charset="0"/>
              </a:rPr>
              <a:t>数据库类型及版本：</a:t>
            </a:r>
            <a:r>
              <a:rPr lang="en-US" altLang="zh-CN" sz="1170" kern="100" dirty="0">
                <a:solidFill>
                  <a:schemeClr val="tx1"/>
                </a:solidFill>
                <a:latin typeface="Times New Roman" panose="02020603050405020304" pitchFamily="18" charset="0"/>
              </a:rPr>
              <a:t>MySql 5.7 </a:t>
            </a:r>
            <a:endParaRPr lang="zh-CN" altLang="zh-CN" sz="1170" kern="100" dirty="0">
              <a:solidFill>
                <a:schemeClr val="tx1"/>
              </a:solidFill>
              <a:latin typeface="Times New Roman" panose="02020603050405020304" pitchFamily="18" charset="0"/>
            </a:endParaRPr>
          </a:p>
        </p:txBody>
      </p:sp>
      <p:sp>
        <p:nvSpPr>
          <p:cNvPr id="13" name="Content Placeholder 2"/>
          <p:cNvSpPr txBox="1"/>
          <p:nvPr/>
        </p:nvSpPr>
        <p:spPr>
          <a:xfrm>
            <a:off x="1757641" y="2421498"/>
            <a:ext cx="4428490" cy="526278"/>
          </a:xfrm>
          <a:prstGeom prst="rect">
            <a:avLst/>
          </a:prstGeom>
        </p:spPr>
        <p:txBody>
          <a:bodyPr vert="horz" lIns="103051" tIns="51524" rIns="103051" bIns="51524"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0"/>
              </a:spcAft>
              <a:buNone/>
            </a:pPr>
            <a:r>
              <a:rPr lang="zh-CN" altLang="en-US" sz="1170" kern="100" dirty="0">
                <a:solidFill>
                  <a:schemeClr val="tx1"/>
                </a:solidFill>
                <a:latin typeface="Times New Roman" panose="02020603050405020304" pitchFamily="18" charset="0"/>
              </a:rPr>
              <a:t>数据库</a:t>
            </a:r>
            <a:r>
              <a:rPr lang="en-US" altLang="zh-CN" sz="1170" kern="100" dirty="0">
                <a:solidFill>
                  <a:schemeClr val="tx1"/>
                </a:solidFill>
                <a:latin typeface="Times New Roman" panose="02020603050405020304" pitchFamily="18" charset="0"/>
              </a:rPr>
              <a:t>IP</a:t>
            </a:r>
            <a:r>
              <a:rPr lang="zh-CN" altLang="en-US" sz="1170" kern="100" dirty="0">
                <a:solidFill>
                  <a:schemeClr val="tx1"/>
                </a:solidFill>
                <a:latin typeface="Times New Roman" panose="02020603050405020304" pitchFamily="18" charset="0"/>
              </a:rPr>
              <a:t>：</a:t>
            </a:r>
            <a:r>
              <a:rPr lang="en-US" altLang="zh-CN" sz="1170" kern="100" dirty="0">
                <a:solidFill>
                  <a:schemeClr val="tx1"/>
                </a:solidFill>
                <a:latin typeface="Times New Roman" panose="02020603050405020304" pitchFamily="18" charset="0"/>
              </a:rPr>
              <a:t>10.204.244.44</a:t>
            </a:r>
            <a:endParaRPr lang="zh-CN" altLang="en-US" sz="1170" kern="100" dirty="0">
              <a:solidFill>
                <a:schemeClr val="tx1"/>
              </a:solidFill>
              <a:latin typeface="Times New Roman" panose="02020603050405020304" pitchFamily="18" charset="0"/>
            </a:endParaRPr>
          </a:p>
        </p:txBody>
      </p:sp>
      <p:sp>
        <p:nvSpPr>
          <p:cNvPr id="14" name="Content Placeholder 2"/>
          <p:cNvSpPr txBox="1"/>
          <p:nvPr/>
        </p:nvSpPr>
        <p:spPr>
          <a:xfrm>
            <a:off x="1757641" y="2841476"/>
            <a:ext cx="4457243" cy="526278"/>
          </a:xfrm>
          <a:prstGeom prst="rect">
            <a:avLst/>
          </a:prstGeom>
        </p:spPr>
        <p:txBody>
          <a:bodyPr vert="horz" lIns="103051" tIns="51524" rIns="103051" bIns="51524"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0"/>
              </a:spcAft>
              <a:buNone/>
            </a:pPr>
            <a:r>
              <a:rPr lang="zh-CN" altLang="en-US" sz="1170" kern="100" dirty="0">
                <a:solidFill>
                  <a:schemeClr val="tx1"/>
                </a:solidFill>
              </a:rPr>
              <a:t>实例名</a:t>
            </a:r>
            <a:r>
              <a:rPr lang="en-US" altLang="zh-CN" sz="1170" kern="100" dirty="0">
                <a:solidFill>
                  <a:schemeClr val="tx1"/>
                </a:solidFill>
              </a:rPr>
              <a:t>/</a:t>
            </a:r>
            <a:r>
              <a:rPr lang="zh-CN" altLang="en-US" sz="1170" kern="100" dirty="0">
                <a:solidFill>
                  <a:schemeClr val="tx1"/>
                </a:solidFill>
              </a:rPr>
              <a:t>服务名：</a:t>
            </a:r>
            <a:r>
              <a:rPr lang="en-US" altLang="zh-CN" sz="1170" kern="100" dirty="0">
                <a:solidFill>
                  <a:schemeClr val="tx1"/>
                </a:solidFill>
                <a:latin typeface="Times New Roman" panose="02020603050405020304" pitchFamily="18" charset="0"/>
              </a:rPr>
              <a:t>clink_tms</a:t>
            </a:r>
            <a:endParaRPr lang="zh-CN" altLang="zh-CN" sz="1170" kern="100" dirty="0">
              <a:solidFill>
                <a:schemeClr val="tx1"/>
              </a:solidFill>
              <a:latin typeface="Times New Roman" panose="02020603050405020304" pitchFamily="18" charset="0"/>
            </a:endParaRPr>
          </a:p>
        </p:txBody>
      </p:sp>
      <p:sp>
        <p:nvSpPr>
          <p:cNvPr id="15" name="TextBox 29"/>
          <p:cNvSpPr txBox="1"/>
          <p:nvPr/>
        </p:nvSpPr>
        <p:spPr>
          <a:xfrm>
            <a:off x="1757640" y="3299293"/>
            <a:ext cx="4490767" cy="264795"/>
          </a:xfrm>
          <a:prstGeom prst="rect">
            <a:avLst/>
          </a:prstGeom>
          <a:noFill/>
        </p:spPr>
        <p:txBody>
          <a:bodyPr wrap="square" rIns="162283" bIns="40570" numCol="1" spcCol="360000">
            <a:spAutoFit/>
          </a:bodyPr>
          <a:lstStyle/>
          <a:p>
            <a:pPr algn="just">
              <a:spcAft>
                <a:spcPts val="0"/>
              </a:spcAft>
            </a:pPr>
            <a:r>
              <a:rPr lang="zh-CN" altLang="en-US" sz="1170" kern="100" dirty="0">
                <a:latin typeface="Times New Roman" panose="02020603050405020304" pitchFamily="18" charset="0"/>
              </a:rPr>
              <a:t>数据库端口：</a:t>
            </a:r>
            <a:r>
              <a:rPr lang="en-US" altLang="zh-CN" sz="1170" kern="100" dirty="0">
                <a:latin typeface="Times New Roman" panose="02020603050405020304" pitchFamily="18" charset="0"/>
              </a:rPr>
              <a:t>3306</a:t>
            </a:r>
            <a:endParaRPr lang="zh-CN" altLang="zh-CN" sz="1170" kern="100" dirty="0">
              <a:latin typeface="Times New Roman" panose="02020603050405020304" pitchFamily="18" charset="0"/>
            </a:endParaRPr>
          </a:p>
        </p:txBody>
      </p:sp>
      <p:sp>
        <p:nvSpPr>
          <p:cNvPr id="16" name="Content Placeholder 2"/>
          <p:cNvSpPr txBox="1"/>
          <p:nvPr/>
        </p:nvSpPr>
        <p:spPr>
          <a:xfrm>
            <a:off x="1757641" y="3681086"/>
            <a:ext cx="4425557" cy="526278"/>
          </a:xfrm>
          <a:prstGeom prst="rect">
            <a:avLst/>
          </a:prstGeom>
        </p:spPr>
        <p:txBody>
          <a:bodyPr vert="horz" lIns="103051" tIns="51524" rIns="103051" bIns="51524"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0"/>
              </a:spcAft>
              <a:buNone/>
            </a:pPr>
            <a:r>
              <a:rPr lang="zh-CN" altLang="en-US" sz="1170" kern="100" dirty="0">
                <a:solidFill>
                  <a:schemeClr val="tx1"/>
                </a:solidFill>
                <a:latin typeface="Times New Roman" panose="02020603050405020304" pitchFamily="18" charset="0"/>
              </a:rPr>
              <a:t>用户名：</a:t>
            </a:r>
            <a:endParaRPr lang="zh-CN" altLang="zh-CN" sz="1170" kern="100" dirty="0">
              <a:solidFill>
                <a:schemeClr val="tx1"/>
              </a:solidFill>
              <a:latin typeface="Times New Roman" panose="02020603050405020304" pitchFamily="18" charset="0"/>
            </a:endParaRPr>
          </a:p>
        </p:txBody>
      </p:sp>
      <p:sp>
        <p:nvSpPr>
          <p:cNvPr id="17" name="Content Placeholder 2"/>
          <p:cNvSpPr txBox="1"/>
          <p:nvPr/>
        </p:nvSpPr>
        <p:spPr>
          <a:xfrm>
            <a:off x="1757639" y="4101064"/>
            <a:ext cx="4454309" cy="526278"/>
          </a:xfrm>
          <a:prstGeom prst="rect">
            <a:avLst/>
          </a:prstGeom>
        </p:spPr>
        <p:txBody>
          <a:bodyPr vert="horz" lIns="103051" tIns="51524" rIns="103051" bIns="51524"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0"/>
              </a:spcAft>
              <a:buNone/>
            </a:pPr>
            <a:r>
              <a:rPr lang="zh-CN" altLang="en-US" sz="1170" kern="100" dirty="0">
                <a:solidFill>
                  <a:schemeClr val="tx1"/>
                </a:solidFill>
                <a:latin typeface="Times New Roman" panose="02020603050405020304" pitchFamily="18" charset="0"/>
              </a:rPr>
              <a:t>连接类型</a:t>
            </a:r>
            <a:r>
              <a:rPr lang="zh-CN" altLang="en-US" sz="1170" kern="100" dirty="0">
                <a:solidFill>
                  <a:schemeClr val="tx1"/>
                </a:solidFill>
              </a:rPr>
              <a:t>：</a:t>
            </a:r>
            <a:r>
              <a:rPr lang="en-US" altLang="zh-CN" sz="1170" kern="100" dirty="0" err="1">
                <a:solidFill>
                  <a:schemeClr val="tx1"/>
                </a:solidFill>
                <a:latin typeface="Times New Roman" panose="02020603050405020304" pitchFamily="18" charset="0"/>
              </a:rPr>
              <a:t>jdbc</a:t>
            </a:r>
            <a:endParaRPr lang="zh-CN" altLang="zh-CN" sz="1170" kern="100" dirty="0">
              <a:solidFill>
                <a:schemeClr val="tx1"/>
              </a:solidFill>
              <a:latin typeface="Times New Roman" panose="02020603050405020304" pitchFamily="18" charset="0"/>
            </a:endParaRPr>
          </a:p>
        </p:txBody>
      </p:sp>
      <p:sp>
        <p:nvSpPr>
          <p:cNvPr id="18" name="TextBox 29"/>
          <p:cNvSpPr txBox="1"/>
          <p:nvPr/>
        </p:nvSpPr>
        <p:spPr>
          <a:xfrm>
            <a:off x="1757640" y="4558880"/>
            <a:ext cx="4487833" cy="264795"/>
          </a:xfrm>
          <a:prstGeom prst="rect">
            <a:avLst/>
          </a:prstGeom>
          <a:noFill/>
        </p:spPr>
        <p:txBody>
          <a:bodyPr wrap="square" rIns="162283" bIns="40570" numCol="1" spcCol="360000">
            <a:spAutoFit/>
          </a:bodyPr>
          <a:lstStyle/>
          <a:p>
            <a:pPr algn="just">
              <a:spcAft>
                <a:spcPts val="0"/>
              </a:spcAft>
            </a:pPr>
            <a:r>
              <a:rPr lang="zh-CN" altLang="en-US" sz="1170" kern="100" dirty="0">
                <a:latin typeface="Times New Roman" panose="02020603050405020304" pitchFamily="18" charset="0"/>
              </a:rPr>
              <a:t>完整连接</a:t>
            </a:r>
            <a:r>
              <a:rPr lang="en-US" altLang="zh-CN" sz="1170" kern="100" dirty="0" err="1">
                <a:latin typeface="Times New Roman" panose="02020603050405020304" pitchFamily="18" charset="0"/>
              </a:rPr>
              <a:t>Url</a:t>
            </a:r>
            <a:r>
              <a:rPr lang="zh-CN" altLang="en-US" sz="1170" kern="100" dirty="0">
                <a:latin typeface="Times New Roman" panose="02020603050405020304" pitchFamily="18" charset="0"/>
              </a:rPr>
              <a:t>：支持配置</a:t>
            </a:r>
          </a:p>
        </p:txBody>
      </p:sp>
      <p:sp>
        <p:nvSpPr>
          <p:cNvPr id="19" name="TextBox 29"/>
          <p:cNvSpPr txBox="1"/>
          <p:nvPr/>
        </p:nvSpPr>
        <p:spPr>
          <a:xfrm>
            <a:off x="3908546" y="1459088"/>
            <a:ext cx="3153367" cy="276860"/>
          </a:xfrm>
          <a:prstGeom prst="rect">
            <a:avLst/>
          </a:prstGeom>
          <a:noFill/>
        </p:spPr>
        <p:txBody>
          <a:bodyPr wrap="square" lIns="0" tIns="0" rIns="0" bIns="0" rtlCol="0">
            <a:spAutoFit/>
          </a:bodyPr>
          <a:lstStyle/>
          <a:p>
            <a:pPr algn="ctr" fontAlgn="ctr"/>
            <a:r>
              <a:rPr lang="en-US" b="1" dirty="0">
                <a:solidFill>
                  <a:srgbClr val="000000"/>
                </a:solidFill>
                <a:latin typeface="宋体" pitchFamily="2" charset="-122"/>
              </a:rPr>
              <a:t>Clink-TMS</a:t>
            </a:r>
            <a:endParaRPr lang="zh-CN" altLang="en-US" b="1" dirty="0">
              <a:solidFill>
                <a:srgbClr val="000000"/>
              </a:solidFill>
              <a:latin typeface="宋体" pitchFamily="2" charset="-122"/>
            </a:endParaRPr>
          </a:p>
        </p:txBody>
      </p:sp>
      <p:sp>
        <p:nvSpPr>
          <p:cNvPr id="21" name="文本框 2"/>
          <p:cNvSpPr txBox="1"/>
          <p:nvPr/>
        </p:nvSpPr>
        <p:spPr>
          <a:xfrm>
            <a:off x="1315579" y="896508"/>
            <a:ext cx="8590873" cy="420948"/>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数据库连接：</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详细描述数据库实例名</a:t>
            </a:r>
            <a:r>
              <a:rPr lang="en-US" altLang="zh-CN" sz="1075" b="1" dirty="0">
                <a:solidFill>
                  <a:sysClr val="window" lastClr="FFFFFF"/>
                </a:solidFill>
                <a:latin typeface="微软雅黑" panose="020B0503020204020204" pitchFamily="34" charset="-122"/>
                <a:ea typeface="微软雅黑" panose="020B0503020204020204" pitchFamily="34" charset="-122"/>
              </a:rPr>
              <a:t>/</a:t>
            </a:r>
            <a:r>
              <a:rPr lang="zh-CN" altLang="en-US" sz="1075" b="1" dirty="0">
                <a:solidFill>
                  <a:sysClr val="window" lastClr="FFFFFF"/>
                </a:solidFill>
                <a:latin typeface="微软雅黑" panose="020B0503020204020204" pitchFamily="34" charset="-122"/>
                <a:ea typeface="微软雅黑" panose="020B0503020204020204" pitchFamily="34" charset="-122"/>
              </a:rPr>
              <a:t>服务名、</a:t>
            </a:r>
            <a:r>
              <a:rPr lang="en-US" altLang="zh-CN" sz="1075" b="1" dirty="0">
                <a:solidFill>
                  <a:sysClr val="window" lastClr="FFFFFF"/>
                </a:solidFill>
                <a:latin typeface="微软雅黑" panose="020B0503020204020204" pitchFamily="34" charset="-122"/>
                <a:ea typeface="微软雅黑" panose="020B0503020204020204" pitchFamily="34" charset="-122"/>
              </a:rPr>
              <a:t>IP</a:t>
            </a:r>
            <a:r>
              <a:rPr lang="zh-CN" altLang="en-US" sz="1075" b="1" dirty="0">
                <a:solidFill>
                  <a:sysClr val="window" lastClr="FFFFFF"/>
                </a:solidFill>
                <a:latin typeface="微软雅黑" panose="020B0503020204020204" pitchFamily="34" charset="-122"/>
                <a:ea typeface="微软雅黑" panose="020B0503020204020204" pitchFamily="34" charset="-122"/>
              </a:rPr>
              <a:t>、端口、用户名、数据库连接信息</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stretch>
            <a:fillRect/>
          </a:stretch>
        </p:blipFill>
        <p:spPr>
          <a:xfrm>
            <a:off x="3738880" y="3041650"/>
            <a:ext cx="8162925" cy="2438400"/>
          </a:xfrm>
          <a:prstGeom prst="rect">
            <a:avLst/>
          </a:prstGeom>
        </p:spPr>
      </p:pic>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技术评审说明</a:t>
            </a:r>
          </a:p>
        </p:txBody>
      </p:sp>
      <p:sp>
        <p:nvSpPr>
          <p:cNvPr id="5" name="文本框 4"/>
          <p:cNvSpPr txBox="1"/>
          <p:nvPr/>
        </p:nvSpPr>
        <p:spPr>
          <a:xfrm>
            <a:off x="7714555" y="4316903"/>
            <a:ext cx="3312368" cy="1200329"/>
          </a:xfrm>
          <a:prstGeom prst="rect">
            <a:avLst/>
          </a:prstGeom>
          <a:noFill/>
        </p:spPr>
        <p:txBody>
          <a:bodyPr wrap="square" rtlCol="0">
            <a:spAutoFit/>
          </a:bodyPr>
          <a:lstStyle/>
          <a:p>
            <a:r>
              <a:rPr lang="en-US" altLang="zh-CN" b="1" dirty="0"/>
              <a:t>IT</a:t>
            </a:r>
            <a:r>
              <a:rPr lang="zh-CN" altLang="en-US" b="1" dirty="0"/>
              <a:t>架构管理组成：</a:t>
            </a:r>
          </a:p>
          <a:p>
            <a:r>
              <a:rPr lang="en-US" altLang="zh-CN" dirty="0"/>
              <a:t>--</a:t>
            </a:r>
            <a:r>
              <a:rPr lang="zh-CN" altLang="en-US" dirty="0"/>
              <a:t> </a:t>
            </a:r>
            <a:r>
              <a:rPr lang="en-US" altLang="zh-CN" dirty="0"/>
              <a:t>IT</a:t>
            </a:r>
            <a:r>
              <a:rPr lang="zh-CN" altLang="en-US" dirty="0"/>
              <a:t>架构委员会</a:t>
            </a:r>
          </a:p>
          <a:p>
            <a:r>
              <a:rPr lang="en-US" altLang="zh-CN" dirty="0"/>
              <a:t>--</a:t>
            </a:r>
            <a:r>
              <a:rPr lang="zh-CN" altLang="en-US" dirty="0"/>
              <a:t> </a:t>
            </a:r>
            <a:r>
              <a:rPr lang="en-US" altLang="zh-CN" dirty="0"/>
              <a:t>IT</a:t>
            </a:r>
            <a:r>
              <a:rPr lang="zh-CN" altLang="en-US" dirty="0"/>
              <a:t>架构工作组</a:t>
            </a:r>
          </a:p>
          <a:p>
            <a:r>
              <a:rPr lang="en-US" altLang="zh-CN" dirty="0"/>
              <a:t>--</a:t>
            </a:r>
            <a:r>
              <a:rPr lang="zh-CN" altLang="en-US" dirty="0"/>
              <a:t>各单位</a:t>
            </a:r>
            <a:r>
              <a:rPr lang="en-US" altLang="zh-CN" dirty="0"/>
              <a:t>IT</a:t>
            </a:r>
            <a:r>
              <a:rPr lang="zh-CN" altLang="en-US" dirty="0"/>
              <a:t>架构工作组</a:t>
            </a:r>
          </a:p>
        </p:txBody>
      </p:sp>
      <p:sp>
        <p:nvSpPr>
          <p:cNvPr id="6" name="文本框 5"/>
          <p:cNvSpPr txBox="1"/>
          <p:nvPr/>
        </p:nvSpPr>
        <p:spPr>
          <a:xfrm>
            <a:off x="7714555" y="5746030"/>
            <a:ext cx="3713212" cy="923330"/>
          </a:xfrm>
          <a:prstGeom prst="rect">
            <a:avLst/>
          </a:prstGeom>
          <a:noFill/>
        </p:spPr>
        <p:txBody>
          <a:bodyPr wrap="square" rtlCol="0">
            <a:spAutoFit/>
          </a:bodyPr>
          <a:lstStyle/>
          <a:p>
            <a:r>
              <a:rPr lang="zh-CN" altLang="en-US" b="1" dirty="0"/>
              <a:t>业务组参会人：</a:t>
            </a:r>
            <a:endParaRPr lang="en-US" altLang="zh-CN" b="1" dirty="0"/>
          </a:p>
          <a:p>
            <a:r>
              <a:rPr lang="en-US" altLang="zh-CN" dirty="0"/>
              <a:t>--</a:t>
            </a:r>
            <a:r>
              <a:rPr lang="zh-CN" altLang="en-US" dirty="0"/>
              <a:t>项目组内三九及乙方项目经理、技术经理、架构师</a:t>
            </a:r>
          </a:p>
        </p:txBody>
      </p:sp>
      <p:sp>
        <p:nvSpPr>
          <p:cNvPr id="7" name="文本框 6"/>
          <p:cNvSpPr txBox="1"/>
          <p:nvPr/>
        </p:nvSpPr>
        <p:spPr>
          <a:xfrm>
            <a:off x="7683352" y="908720"/>
            <a:ext cx="3312368" cy="646331"/>
          </a:xfrm>
          <a:prstGeom prst="rect">
            <a:avLst/>
          </a:prstGeom>
          <a:noFill/>
        </p:spPr>
        <p:txBody>
          <a:bodyPr wrap="square" rtlCol="0">
            <a:spAutoFit/>
          </a:bodyPr>
          <a:lstStyle/>
          <a:p>
            <a:r>
              <a:rPr lang="zh-CN" altLang="en-US" b="1" dirty="0"/>
              <a:t>评审方式：</a:t>
            </a:r>
            <a:endParaRPr lang="en-US" altLang="zh-CN" b="1" dirty="0"/>
          </a:p>
          <a:p>
            <a:r>
              <a:rPr lang="en-US" altLang="zh-CN" dirty="0"/>
              <a:t>--</a:t>
            </a:r>
            <a:r>
              <a:rPr lang="zh-CN" altLang="en-US" dirty="0"/>
              <a:t>现场会议</a:t>
            </a:r>
          </a:p>
        </p:txBody>
      </p:sp>
      <p:sp>
        <p:nvSpPr>
          <p:cNvPr id="8" name="文本框 7"/>
          <p:cNvSpPr txBox="1"/>
          <p:nvPr/>
        </p:nvSpPr>
        <p:spPr>
          <a:xfrm>
            <a:off x="7683351" y="1772816"/>
            <a:ext cx="4514999" cy="2308324"/>
          </a:xfrm>
          <a:prstGeom prst="rect">
            <a:avLst/>
          </a:prstGeom>
          <a:noFill/>
        </p:spPr>
        <p:txBody>
          <a:bodyPr wrap="square" rtlCol="0">
            <a:spAutoFit/>
          </a:bodyPr>
          <a:lstStyle/>
          <a:p>
            <a:r>
              <a:rPr lang="zh-CN" altLang="en-US" b="1" dirty="0"/>
              <a:t>材料准备：</a:t>
            </a:r>
            <a:endParaRPr lang="en-US" altLang="zh-CN" b="1" dirty="0"/>
          </a:p>
          <a:p>
            <a:r>
              <a:rPr lang="en-US" altLang="zh-CN" dirty="0"/>
              <a:t>--</a:t>
            </a:r>
            <a:r>
              <a:rPr lang="zh-CN" altLang="en-US" dirty="0"/>
              <a:t>评审通过的</a:t>
            </a:r>
            <a:r>
              <a:rPr lang="en-US" altLang="zh-CN" dirty="0"/>
              <a:t>《</a:t>
            </a:r>
            <a:r>
              <a:rPr lang="zh-CN" altLang="en-US" dirty="0"/>
              <a:t>需求规格说明书</a:t>
            </a:r>
            <a:r>
              <a:rPr lang="en-US" altLang="zh-CN" dirty="0"/>
              <a:t>》</a:t>
            </a:r>
          </a:p>
          <a:p>
            <a:r>
              <a:rPr lang="en-US" altLang="zh-CN" dirty="0"/>
              <a:t>--</a:t>
            </a:r>
            <a:r>
              <a:rPr lang="zh-CN" altLang="en-US" dirty="0"/>
              <a:t>需求评审汇报材料</a:t>
            </a:r>
            <a:endParaRPr lang="en-US" altLang="zh-CN" dirty="0"/>
          </a:p>
          <a:p>
            <a:r>
              <a:rPr lang="en-US" altLang="zh-CN" dirty="0"/>
              <a:t>--</a:t>
            </a:r>
            <a:r>
              <a:rPr lang="zh-CN" altLang="en-US" dirty="0"/>
              <a:t>业务量、数据量分析材料</a:t>
            </a:r>
            <a:endParaRPr lang="en-US" altLang="zh-CN" dirty="0"/>
          </a:p>
          <a:p>
            <a:r>
              <a:rPr lang="en-US" altLang="zh-CN" dirty="0"/>
              <a:t>--</a:t>
            </a:r>
            <a:r>
              <a:rPr lang="zh-CN" altLang="en-US" dirty="0"/>
              <a:t>评审汇报</a:t>
            </a:r>
            <a:r>
              <a:rPr lang="en-US" altLang="zh-CN" dirty="0"/>
              <a:t>PPT</a:t>
            </a:r>
            <a:r>
              <a:rPr lang="zh-CN" altLang="en-US" dirty="0"/>
              <a:t>（内容详见后续章节）</a:t>
            </a:r>
            <a:endParaRPr lang="en-US" altLang="zh-CN" dirty="0"/>
          </a:p>
          <a:p>
            <a:r>
              <a:rPr lang="zh-CN" altLang="en-US" b="1" dirty="0">
                <a:solidFill>
                  <a:schemeClr val="accent2">
                    <a:lumMod val="75000"/>
                  </a:schemeClr>
                </a:solidFill>
              </a:rPr>
              <a:t>备注：技术架构图谱内容需</a:t>
            </a:r>
            <a:r>
              <a:rPr lang="en-US" altLang="zh-CN" b="1" dirty="0">
                <a:solidFill>
                  <a:schemeClr val="accent2">
                    <a:lumMod val="75000"/>
                  </a:schemeClr>
                </a:solidFill>
              </a:rPr>
              <a:t>PPT</a:t>
            </a:r>
            <a:r>
              <a:rPr lang="zh-CN" altLang="en-US" b="1" dirty="0">
                <a:solidFill>
                  <a:schemeClr val="accent2">
                    <a:lumMod val="75000"/>
                  </a:schemeClr>
                </a:solidFill>
              </a:rPr>
              <a:t>中可编辑（运行架构图除外，但需提供原始</a:t>
            </a:r>
            <a:r>
              <a:rPr lang="en-US" altLang="zh-CN" b="1" dirty="0">
                <a:solidFill>
                  <a:schemeClr val="accent2">
                    <a:lumMod val="75000"/>
                  </a:schemeClr>
                </a:solidFill>
              </a:rPr>
              <a:t>Visio</a:t>
            </a:r>
            <a:r>
              <a:rPr lang="zh-CN" altLang="en-US" b="1" dirty="0">
                <a:solidFill>
                  <a:schemeClr val="accent2">
                    <a:lumMod val="75000"/>
                  </a:schemeClr>
                </a:solidFill>
              </a:rPr>
              <a:t>），后文为模板案例，请按实际补充</a:t>
            </a: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dirty="0">
                <a:sym typeface="+mn-ea"/>
              </a:rPr>
              <a:t>运输管理系统系统</a:t>
            </a:r>
            <a:r>
              <a:rPr lang="en-US" altLang="zh-CN" dirty="0"/>
              <a:t>-</a:t>
            </a:r>
            <a:r>
              <a:rPr lang="zh-CN" altLang="en-US" dirty="0"/>
              <a:t>灾备及验证</a:t>
            </a:r>
          </a:p>
        </p:txBody>
      </p:sp>
      <p:graphicFrame>
        <p:nvGraphicFramePr>
          <p:cNvPr id="3" name="表格 2"/>
          <p:cNvGraphicFramePr>
            <a:graphicFrameLocks noGrp="1"/>
          </p:cNvGraphicFramePr>
          <p:nvPr>
            <p:custDataLst>
              <p:tags r:id="rId1"/>
            </p:custDataLst>
          </p:nvPr>
        </p:nvGraphicFramePr>
        <p:xfrm>
          <a:off x="1526617" y="1679143"/>
          <a:ext cx="8590876" cy="3436417"/>
        </p:xfrm>
        <a:graphic>
          <a:graphicData uri="http://schemas.openxmlformats.org/drawingml/2006/table">
            <a:tbl>
              <a:tblPr firstRow="1" bandRow="1">
                <a:tableStyleId>{5FD0F851-EC5A-4D38-B0AD-8093EC10F338}</a:tableStyleId>
              </a:tblPr>
              <a:tblGrid>
                <a:gridCol w="1477291">
                  <a:extLst>
                    <a:ext uri="{9D8B030D-6E8A-4147-A177-3AD203B41FA5}">
                      <a16:colId xmlns:a16="http://schemas.microsoft.com/office/drawing/2014/main" val="20000"/>
                    </a:ext>
                  </a:extLst>
                </a:gridCol>
                <a:gridCol w="6190539">
                  <a:extLst>
                    <a:ext uri="{9D8B030D-6E8A-4147-A177-3AD203B41FA5}">
                      <a16:colId xmlns:a16="http://schemas.microsoft.com/office/drawing/2014/main" val="20001"/>
                    </a:ext>
                  </a:extLst>
                </a:gridCol>
                <a:gridCol w="923046">
                  <a:extLst>
                    <a:ext uri="{9D8B030D-6E8A-4147-A177-3AD203B41FA5}">
                      <a16:colId xmlns:a16="http://schemas.microsoft.com/office/drawing/2014/main" val="20002"/>
                    </a:ext>
                  </a:extLst>
                </a:gridCol>
              </a:tblGrid>
              <a:tr h="444296">
                <a:tc>
                  <a:txBody>
                    <a:bodyPr/>
                    <a:lstStyle/>
                    <a:p>
                      <a:pPr algn="ctr" fontAlgn="ctr"/>
                      <a:r>
                        <a:rPr lang="zh-CN" altLang="en-US" sz="1600" b="1" u="none" strike="noStrike" dirty="0">
                          <a:effectLst/>
                        </a:rPr>
                        <a:t>内容</a:t>
                      </a:r>
                      <a:endParaRPr lang="zh-CN" altLang="en-US" sz="1600" b="1" i="0" u="none" strike="noStrike" dirty="0">
                        <a:solidFill>
                          <a:srgbClr val="000000"/>
                        </a:solidFill>
                        <a:effectLst/>
                        <a:latin typeface="宋体" pitchFamily="2" charset="-122"/>
                      </a:endParaRPr>
                    </a:p>
                  </a:txBody>
                  <a:tcPr marL="7557" marR="7557" marT="7557" marB="0" anchor="ctr"/>
                </a:tc>
                <a:tc>
                  <a:txBody>
                    <a:bodyPr/>
                    <a:lstStyle/>
                    <a:p>
                      <a:pPr algn="ctr" fontAlgn="ctr"/>
                      <a:r>
                        <a:rPr lang="zh-CN" altLang="en-US" sz="1600" b="1" u="none" strike="noStrike" dirty="0">
                          <a:effectLst/>
                        </a:rPr>
                        <a:t>策略</a:t>
                      </a:r>
                      <a:endParaRPr lang="zh-CN" altLang="en-US" sz="1600" b="1" i="0" u="none" strike="noStrike" dirty="0">
                        <a:solidFill>
                          <a:srgbClr val="000000"/>
                        </a:solidFill>
                        <a:effectLst/>
                        <a:latin typeface="宋体" pitchFamily="2" charset="-122"/>
                      </a:endParaRPr>
                    </a:p>
                  </a:txBody>
                  <a:tcPr marL="7557" marR="7557" marT="7557" marB="0" anchor="ctr"/>
                </a:tc>
                <a:tc>
                  <a:txBody>
                    <a:bodyPr/>
                    <a:lstStyle/>
                    <a:p>
                      <a:pPr algn="ctr" fontAlgn="ctr"/>
                      <a:r>
                        <a:rPr lang="zh-CN" altLang="en-US" sz="1600" b="1" u="none" strike="noStrike" dirty="0">
                          <a:effectLst/>
                        </a:rPr>
                        <a:t>资源情况</a:t>
                      </a:r>
                      <a:endParaRPr lang="zh-CN" altLang="en-US" sz="1600" b="1" i="0" u="none" strike="noStrike" dirty="0">
                        <a:solidFill>
                          <a:srgbClr val="000000"/>
                        </a:solidFill>
                        <a:effectLst/>
                        <a:latin typeface="宋体" pitchFamily="2" charset="-122"/>
                      </a:endParaRPr>
                    </a:p>
                  </a:txBody>
                  <a:tcPr marL="7557" marR="7557" marT="7557" marB="0" anchor="ctr"/>
                </a:tc>
                <a:extLst>
                  <a:ext uri="{0D108BD9-81ED-4DB2-BD59-A6C34878D82A}">
                    <a16:rowId xmlns:a16="http://schemas.microsoft.com/office/drawing/2014/main" val="10000"/>
                  </a:ext>
                </a:extLst>
              </a:tr>
              <a:tr h="610908">
                <a:tc>
                  <a:txBody>
                    <a:bodyPr/>
                    <a:lstStyle/>
                    <a:p>
                      <a:pPr algn="l" fontAlgn="ctr"/>
                      <a:r>
                        <a:rPr lang="zh-CN" altLang="en-US" sz="1200" u="none" strike="noStrike" dirty="0">
                          <a:effectLst/>
                        </a:rPr>
                        <a:t>应用代码</a:t>
                      </a:r>
                      <a:endParaRPr lang="en-US" altLang="zh-CN" sz="1200" u="none" strike="noStrike" dirty="0">
                        <a:effectLst/>
                      </a:endParaRPr>
                    </a:p>
                    <a:p>
                      <a:pPr algn="l" fontAlgn="ctr"/>
                      <a:r>
                        <a:rPr lang="zh-CN" altLang="en-US" sz="1200" u="none" strike="noStrike" dirty="0">
                          <a:effectLst/>
                        </a:rPr>
                        <a:t>配置文件</a:t>
                      </a:r>
                      <a:endParaRPr lang="zh-CN" altLang="en-US" sz="1200" b="0" i="0" u="none" strike="noStrike" dirty="0">
                        <a:solidFill>
                          <a:srgbClr val="000000"/>
                        </a:solidFill>
                        <a:effectLst/>
                        <a:latin typeface="宋体" pitchFamily="2" charset="-122"/>
                      </a:endParaRP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1200" u="none" strike="noStrike" dirty="0">
                          <a:effectLst/>
                        </a:rPr>
                        <a:t>Git</a:t>
                      </a:r>
                      <a:r>
                        <a:rPr lang="zh-CN" altLang="en-US" sz="1200" u="none" strike="noStrike" dirty="0">
                          <a:effectLst/>
                        </a:rPr>
                        <a:t>仓库永久保存，每月做增量备份</a:t>
                      </a:r>
                    </a:p>
                  </a:txBody>
                  <a:tcPr marL="7557" marR="7557" marT="7557" marB="0" anchor="ctr"/>
                </a:tc>
                <a:tc>
                  <a:txBody>
                    <a:bodyPr/>
                    <a:lstStyle/>
                    <a:p>
                      <a:pPr algn="l" fontAlgn="ctr"/>
                      <a:r>
                        <a:rPr lang="en-US" altLang="zh-CN" sz="1200" b="0" i="0" u="none" strike="noStrike" dirty="0">
                          <a:solidFill>
                            <a:srgbClr val="000000"/>
                          </a:solidFill>
                          <a:effectLst/>
                          <a:latin typeface="宋体" pitchFamily="2" charset="-122"/>
                        </a:rPr>
                        <a:t>1G</a:t>
                      </a:r>
                    </a:p>
                  </a:txBody>
                  <a:tcPr marL="7557" marR="7557" marT="7557" marB="0" anchor="ctr"/>
                </a:tc>
                <a:extLst>
                  <a:ext uri="{0D108BD9-81ED-4DB2-BD59-A6C34878D82A}">
                    <a16:rowId xmlns:a16="http://schemas.microsoft.com/office/drawing/2014/main" val="10001"/>
                  </a:ext>
                </a:extLst>
              </a:tr>
              <a:tr h="562610">
                <a:tc>
                  <a:txBody>
                    <a:bodyPr/>
                    <a:lstStyle/>
                    <a:p>
                      <a:pPr algn="l" fontAlgn="ctr"/>
                      <a:r>
                        <a:rPr lang="zh-CN" altLang="en-US" sz="1200" b="0" i="0" u="none" strike="noStrike" dirty="0">
                          <a:solidFill>
                            <a:srgbClr val="000000"/>
                          </a:solidFill>
                          <a:effectLst/>
                          <a:latin typeface="宋体" pitchFamily="2" charset="-122"/>
                        </a:rPr>
                        <a:t>业务文件</a:t>
                      </a:r>
                      <a:r>
                        <a:rPr lang="en-US" altLang="zh-CN" sz="1200" b="0" i="0" u="none" strike="noStrike" dirty="0">
                          <a:solidFill>
                            <a:srgbClr val="000000"/>
                          </a:solidFill>
                          <a:effectLst/>
                          <a:latin typeface="宋体" pitchFamily="2" charset="-122"/>
                        </a:rPr>
                        <a:t>/</a:t>
                      </a:r>
                      <a:r>
                        <a:rPr lang="zh-CN" altLang="en-US" sz="1200" b="0" i="0" u="none" strike="noStrike" dirty="0">
                          <a:solidFill>
                            <a:srgbClr val="000000"/>
                          </a:solidFill>
                          <a:effectLst/>
                          <a:latin typeface="宋体" pitchFamily="2" charset="-122"/>
                        </a:rPr>
                        <a:t>附件</a:t>
                      </a: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200" b="0" i="0" u="none" strike="noStrike" dirty="0">
                          <a:solidFill>
                            <a:srgbClr val="000000"/>
                          </a:solidFill>
                          <a:effectLst/>
                          <a:latin typeface="宋体" pitchFamily="2" charset="-122"/>
                        </a:rPr>
                        <a:t>每月一次全备、每天增</a:t>
                      </a:r>
                      <a:r>
                        <a:rPr lang="zh-CN" altLang="zh-CN" sz="1200" u="none" strike="noStrike" kern="1200" dirty="0">
                          <a:solidFill>
                            <a:schemeClr val="dk1"/>
                          </a:solidFill>
                          <a:effectLst/>
                          <a:latin typeface="+mn-lt"/>
                          <a:ea typeface="+mn-ea"/>
                          <a:cs typeface="+mn-cs"/>
                        </a:rPr>
                        <a:t>量备份</a:t>
                      </a:r>
                      <a:endParaRPr lang="en-US" altLang="zh-CN" sz="1200" u="none" strike="noStrike" kern="1200" dirty="0">
                        <a:solidFill>
                          <a:schemeClr val="dk1"/>
                        </a:solidFill>
                        <a:effectLst/>
                        <a:latin typeface="+mn-lt"/>
                        <a:ea typeface="+mn-ea"/>
                        <a:cs typeface="+mn-cs"/>
                      </a:endParaRPr>
                    </a:p>
                    <a:p>
                      <a:pPr algn="l" fontAlgn="ctr"/>
                      <a:r>
                        <a:rPr lang="zh-CN" altLang="en-US" sz="1200" b="0" i="0" u="none" strike="noStrike" dirty="0">
                          <a:solidFill>
                            <a:srgbClr val="000000"/>
                          </a:solidFill>
                          <a:effectLst/>
                          <a:latin typeface="宋体" pitchFamily="2" charset="-122"/>
                        </a:rPr>
                        <a:t>存储方式：采用分布式对象存储方式</a:t>
                      </a:r>
                      <a:endParaRPr lang="en-US" altLang="zh-CN" sz="1200" b="0" i="0" u="none" strike="noStrike" dirty="0">
                        <a:solidFill>
                          <a:srgbClr val="000000"/>
                        </a:solidFill>
                        <a:effectLst/>
                        <a:latin typeface="宋体" pitchFamily="2" charset="-122"/>
                      </a:endParaRPr>
                    </a:p>
                    <a:p>
                      <a:pPr algn="l" fontAlgn="ctr"/>
                      <a:r>
                        <a:rPr lang="zh-CN" altLang="en-US" sz="1200" b="0" i="0" u="none" strike="noStrike" dirty="0">
                          <a:solidFill>
                            <a:srgbClr val="000000"/>
                          </a:solidFill>
                          <a:effectLst/>
                          <a:latin typeface="宋体" pitchFamily="2" charset="-122"/>
                        </a:rPr>
                        <a:t>存储规则：按年、月分别将文件存放在对应的目录</a:t>
                      </a:r>
                    </a:p>
                  </a:txBody>
                  <a:tcPr marL="7557" marR="7557" marT="7557" marB="0" anchor="ctr"/>
                </a:tc>
                <a:tc>
                  <a:txBody>
                    <a:bodyPr/>
                    <a:lstStyle/>
                    <a:p>
                      <a:pPr algn="l" fontAlgn="ctr"/>
                      <a:r>
                        <a:rPr lang="en-US" altLang="zh-CN" sz="1200" b="0" i="0" u="none" strike="noStrike" dirty="0">
                          <a:solidFill>
                            <a:srgbClr val="000000"/>
                          </a:solidFill>
                          <a:effectLst/>
                          <a:latin typeface="宋体" pitchFamily="2" charset="-122"/>
                        </a:rPr>
                        <a:t>8T</a:t>
                      </a:r>
                    </a:p>
                  </a:txBody>
                  <a:tcPr marL="7557" marR="7557" marT="7557" marB="0" anchor="ctr"/>
                </a:tc>
                <a:extLst>
                  <a:ext uri="{0D108BD9-81ED-4DB2-BD59-A6C34878D82A}">
                    <a16:rowId xmlns:a16="http://schemas.microsoft.com/office/drawing/2014/main" val="10002"/>
                  </a:ext>
                </a:extLst>
              </a:tr>
              <a:tr h="1079526">
                <a:tc>
                  <a:txBody>
                    <a:bodyPr/>
                    <a:lstStyle/>
                    <a:p>
                      <a:pPr marL="0" algn="l" defTabSz="914400" rtl="0" eaLnBrk="1" fontAlgn="ctr" latinLnBrk="0" hangingPunct="1"/>
                      <a:r>
                        <a:rPr lang="zh-CN" altLang="en-US" sz="1200" u="none" strike="noStrike" kern="1200" dirty="0">
                          <a:solidFill>
                            <a:schemeClr val="dk1"/>
                          </a:solidFill>
                          <a:effectLst/>
                          <a:latin typeface="+mn-lt"/>
                          <a:ea typeface="+mn-ea"/>
                          <a:cs typeface="+mn-cs"/>
                        </a:rPr>
                        <a:t>数据库</a:t>
                      </a: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1200" u="none" strike="noStrike" dirty="0">
                          <a:effectLst/>
                        </a:rPr>
                        <a:t>1</a:t>
                      </a:r>
                      <a:r>
                        <a:rPr lang="zh-CN" altLang="en-US" sz="1200" u="none" strike="noStrike" dirty="0">
                          <a:effectLst/>
                        </a:rPr>
                        <a:t>、备份频率：</a:t>
                      </a:r>
                      <a:r>
                        <a:rPr lang="zh-CN" altLang="zh-CN" sz="1200" u="none" strike="noStrike" kern="1200" dirty="0">
                          <a:solidFill>
                            <a:schemeClr val="dk1"/>
                          </a:solidFill>
                          <a:effectLst/>
                          <a:latin typeface="+mn-lt"/>
                          <a:ea typeface="+mn-ea"/>
                          <a:cs typeface="+mn-cs"/>
                        </a:rPr>
                        <a:t>周日全备、周一至周六增量备份</a:t>
                      </a:r>
                      <a:r>
                        <a:rPr lang="zh-CN" altLang="en-US" sz="1200" u="none" strike="noStrike" dirty="0">
                          <a:effectLst/>
                        </a:rPr>
                        <a:t>；</a:t>
                      </a:r>
                      <a:br>
                        <a:rPr lang="zh-CN" altLang="en-US" sz="1200" u="none" strike="noStrike" dirty="0">
                          <a:effectLst/>
                        </a:rPr>
                      </a:br>
                      <a:r>
                        <a:rPr lang="en-US" altLang="zh-CN" sz="1200" u="none" strike="noStrike" dirty="0">
                          <a:effectLst/>
                        </a:rPr>
                        <a:t>2</a:t>
                      </a:r>
                      <a:r>
                        <a:rPr lang="zh-CN" altLang="en-US" sz="1200" u="none" strike="noStrike" dirty="0">
                          <a:effectLst/>
                        </a:rPr>
                        <a:t>、归档日志每两个小时备份一次；</a:t>
                      </a:r>
                      <a:br>
                        <a:rPr lang="zh-CN" altLang="en-US" sz="1200" u="none" strike="noStrike" dirty="0">
                          <a:effectLst/>
                        </a:rPr>
                      </a:br>
                      <a:r>
                        <a:rPr lang="en-US" altLang="zh-CN" sz="1200" u="none" strike="noStrike" dirty="0">
                          <a:effectLst/>
                        </a:rPr>
                        <a:t>3</a:t>
                      </a:r>
                      <a:r>
                        <a:rPr lang="zh-CN" altLang="en-US" sz="1200" u="none" strike="noStrike" dirty="0">
                          <a:effectLst/>
                        </a:rPr>
                        <a:t>、备份保留时间长：</a:t>
                      </a:r>
                      <a:r>
                        <a:rPr lang="en-US" altLang="zh-CN" sz="1200" u="none" strike="noStrike" dirty="0">
                          <a:effectLst/>
                        </a:rPr>
                        <a:t>1</a:t>
                      </a:r>
                      <a:r>
                        <a:rPr lang="zh-CN" altLang="en-US" sz="1200" u="none" strike="noStrike" dirty="0">
                          <a:effectLst/>
                        </a:rPr>
                        <a:t>个月，也可以根据实际要求进行调整；</a:t>
                      </a:r>
                      <a:br>
                        <a:rPr lang="zh-CN" altLang="en-US" sz="1200" u="none" strike="noStrike" dirty="0">
                          <a:effectLst/>
                        </a:rPr>
                      </a:br>
                      <a:r>
                        <a:rPr lang="en-US" altLang="zh-CN" sz="1200" u="none" strike="noStrike" dirty="0">
                          <a:effectLst/>
                        </a:rPr>
                        <a:t>4</a:t>
                      </a:r>
                      <a:r>
                        <a:rPr lang="zh-CN" altLang="en-US" sz="1200" u="none" strike="noStrike" dirty="0">
                          <a:effectLst/>
                        </a:rPr>
                        <a:t>、每天发布备份情况报告；</a:t>
                      </a:r>
                      <a:br>
                        <a:rPr lang="zh-CN" altLang="en-US" sz="1200" u="none" strike="noStrike" dirty="0">
                          <a:effectLst/>
                        </a:rPr>
                      </a:br>
                      <a:r>
                        <a:rPr lang="en-US" altLang="zh-CN" sz="1200" u="none" strike="noStrike" dirty="0">
                          <a:effectLst/>
                        </a:rPr>
                        <a:t>5</a:t>
                      </a:r>
                      <a:r>
                        <a:rPr lang="zh-CN" altLang="en-US" sz="1200" u="none" strike="noStrike" dirty="0">
                          <a:effectLst/>
                        </a:rPr>
                        <a:t>、备份磁带存放地点：集团数据中心；</a:t>
                      </a:r>
                      <a:endParaRPr lang="zh-CN" altLang="en-US" sz="1200" u="none" strike="noStrike" kern="1200" dirty="0">
                        <a:solidFill>
                          <a:schemeClr val="dk1"/>
                        </a:solidFill>
                        <a:effectLst/>
                        <a:latin typeface="+mn-lt"/>
                        <a:ea typeface="+mn-ea"/>
                        <a:cs typeface="+mn-cs"/>
                      </a:endParaRPr>
                    </a:p>
                  </a:txBody>
                  <a:tcPr marL="7557" marR="7557" marT="7557" marB="0" anchor="ctr"/>
                </a:tc>
                <a:tc>
                  <a:txBody>
                    <a:bodyPr/>
                    <a:lstStyle/>
                    <a:p>
                      <a:pPr algn="l" fontAlgn="ctr"/>
                      <a:r>
                        <a:rPr lang="en-US" altLang="zh-CN" sz="1200" b="0" i="0" u="none" strike="noStrike" dirty="0">
                          <a:solidFill>
                            <a:srgbClr val="000000"/>
                          </a:solidFill>
                          <a:effectLst/>
                          <a:latin typeface="宋体" pitchFamily="2" charset="-122"/>
                        </a:rPr>
                        <a:t>200G</a:t>
                      </a:r>
                    </a:p>
                  </a:txBody>
                  <a:tcPr marL="7557" marR="7557" marT="7557" marB="0" anchor="ctr"/>
                </a:tc>
                <a:extLst>
                  <a:ext uri="{0D108BD9-81ED-4DB2-BD59-A6C34878D82A}">
                    <a16:rowId xmlns:a16="http://schemas.microsoft.com/office/drawing/2014/main" val="10003"/>
                  </a:ext>
                </a:extLst>
              </a:tr>
              <a:tr h="722203">
                <a:tc>
                  <a:txBody>
                    <a:bodyPr/>
                    <a:lstStyle/>
                    <a:p>
                      <a:pPr algn="l" fontAlgn="ctr"/>
                      <a:r>
                        <a:rPr lang="zh-CN" altLang="en-US" sz="1200" b="0" i="0" u="none" strike="noStrike" dirty="0">
                          <a:solidFill>
                            <a:srgbClr val="000000"/>
                          </a:solidFill>
                          <a:effectLst/>
                          <a:latin typeface="宋体" pitchFamily="2" charset="-122"/>
                        </a:rPr>
                        <a:t>验证策略</a:t>
                      </a:r>
                    </a:p>
                  </a:txBody>
                  <a:tcPr marL="7557" marR="7557" marT="7557" marB="0" anchor="ctr"/>
                </a:tc>
                <a:tc>
                  <a:txBody>
                    <a:bodyPr/>
                    <a:lstStyle/>
                    <a:p>
                      <a:pPr algn="l" fontAlgn="ctr"/>
                      <a:r>
                        <a:rPr lang="zh-CN" altLang="en-US" sz="1200" b="0" i="0" u="none" strike="noStrike" dirty="0">
                          <a:solidFill>
                            <a:srgbClr val="000000"/>
                          </a:solidFill>
                          <a:effectLst/>
                          <a:latin typeface="宋体" pitchFamily="2" charset="-122"/>
                        </a:rPr>
                        <a:t>验证方法：克隆一套新的应用服务器，数据库测试服务器上创建新实例并恢复生产环境数据库备份文件，对新搭建的系统环境进行可用性、数据正确性验证</a:t>
                      </a:r>
                      <a:endParaRPr lang="en-US" altLang="zh-CN" sz="1200" b="0" i="0" u="none" strike="noStrike" dirty="0">
                        <a:solidFill>
                          <a:srgbClr val="000000"/>
                        </a:solidFill>
                        <a:effectLst/>
                        <a:latin typeface="宋体" pitchFamily="2" charset="-122"/>
                      </a:endParaRPr>
                    </a:p>
                    <a:p>
                      <a:pPr algn="l" fontAlgn="ctr"/>
                      <a:r>
                        <a:rPr lang="zh-CN" altLang="en-US" sz="1200" b="0" i="0" u="none" strike="noStrike" dirty="0">
                          <a:solidFill>
                            <a:srgbClr val="000000"/>
                          </a:solidFill>
                          <a:effectLst/>
                          <a:latin typeface="宋体" pitchFamily="2" charset="-122"/>
                        </a:rPr>
                        <a:t>验证频率：应用代码及配置文件每季度验证一次</a:t>
                      </a:r>
                      <a:endParaRPr lang="en-US" altLang="zh-CN" sz="1200" b="0" i="0" u="none" strike="noStrike" dirty="0">
                        <a:solidFill>
                          <a:srgbClr val="000000"/>
                        </a:solidFill>
                        <a:effectLst/>
                        <a:latin typeface="宋体" pitchFamily="2" charset="-122"/>
                      </a:endParaRPr>
                    </a:p>
                    <a:p>
                      <a:pPr algn="l" fontAlgn="ctr"/>
                      <a:r>
                        <a:rPr lang="zh-CN" altLang="en-US" sz="1200" b="0" i="0" u="none" strike="noStrike" dirty="0">
                          <a:solidFill>
                            <a:srgbClr val="000000"/>
                          </a:solidFill>
                          <a:effectLst/>
                          <a:latin typeface="宋体" pitchFamily="2" charset="-122"/>
                        </a:rPr>
                        <a:t>          数据库备份文件每半年验证一次</a:t>
                      </a:r>
                    </a:p>
                  </a:txBody>
                  <a:tcPr marL="7557" marR="7557" marT="7557" marB="0" anchor="ctr"/>
                </a:tc>
                <a:tc>
                  <a:txBody>
                    <a:bodyPr/>
                    <a:lstStyle/>
                    <a:p>
                      <a:pPr algn="l" fontAlgn="ctr"/>
                      <a:endParaRPr lang="en-US" altLang="zh-CN" sz="1200" b="0" i="0" u="none" strike="noStrike" dirty="0">
                        <a:solidFill>
                          <a:srgbClr val="000000"/>
                        </a:solidFill>
                        <a:effectLst/>
                        <a:latin typeface="宋体" pitchFamily="2" charset="-122"/>
                      </a:endParaRPr>
                    </a:p>
                  </a:txBody>
                  <a:tcPr marL="7557" marR="7557" marT="7557" marB="0" anchor="ctr"/>
                </a:tc>
                <a:extLst>
                  <a:ext uri="{0D108BD9-81ED-4DB2-BD59-A6C34878D82A}">
                    <a16:rowId xmlns:a16="http://schemas.microsoft.com/office/drawing/2014/main" val="10004"/>
                  </a:ext>
                </a:extLst>
              </a:tr>
            </a:tbl>
          </a:graphicData>
        </a:graphic>
      </p:graphicFrame>
      <p:sp>
        <p:nvSpPr>
          <p:cNvPr id="5" name="文本框 2"/>
          <p:cNvSpPr txBox="1"/>
          <p:nvPr/>
        </p:nvSpPr>
        <p:spPr>
          <a:xfrm>
            <a:off x="1526620" y="987634"/>
            <a:ext cx="8590873" cy="420948"/>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灾备及验证：</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详细描述系统应用文件、代码文件、业务文件、业务数据备份策略频率及验证方式方法</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dirty="0">
                <a:sym typeface="+mn-ea"/>
              </a:rPr>
              <a:t>运输管理系统系统</a:t>
            </a:r>
            <a:r>
              <a:rPr lang="en-US" altLang="zh-CN" dirty="0"/>
              <a:t>-</a:t>
            </a:r>
            <a:r>
              <a:rPr lang="zh-CN" altLang="en-US" dirty="0"/>
              <a:t>安全设计</a:t>
            </a:r>
          </a:p>
        </p:txBody>
      </p:sp>
      <p:sp>
        <p:nvSpPr>
          <p:cNvPr id="5" name="文本框 2"/>
          <p:cNvSpPr txBox="1"/>
          <p:nvPr/>
        </p:nvSpPr>
        <p:spPr>
          <a:xfrm>
            <a:off x="1418655" y="846807"/>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安全基线</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详细描述系统应用在密码控制、登陆控制、访问控制、集成控制、日志管理、发布控制上的安全设计，产品需提供等保</a:t>
            </a:r>
            <a:r>
              <a:rPr lang="en-US" altLang="zh-CN" sz="1075" b="1" dirty="0">
                <a:solidFill>
                  <a:sysClr val="window" lastClr="FFFFFF"/>
                </a:solidFill>
                <a:latin typeface="微软雅黑" panose="020B0503020204020204" pitchFamily="34" charset="-122"/>
                <a:ea typeface="微软雅黑" panose="020B0503020204020204" pitchFamily="34" charset="-122"/>
              </a:rPr>
              <a:t>2.0</a:t>
            </a:r>
            <a:r>
              <a:rPr lang="zh-CN" altLang="en-US" sz="1075" b="1" dirty="0">
                <a:solidFill>
                  <a:sysClr val="window" lastClr="FFFFFF"/>
                </a:solidFill>
                <a:latin typeface="微软雅黑" panose="020B0503020204020204" pitchFamily="34" charset="-122"/>
                <a:ea typeface="微软雅黑" panose="020B0503020204020204" pitchFamily="34" charset="-122"/>
              </a:rPr>
              <a:t>以上有效认证安全证书、软件著作权</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custDataLst>
              <p:tags r:id="rId1"/>
            </p:custDataLst>
          </p:nvPr>
        </p:nvGraphicFramePr>
        <p:xfrm>
          <a:off x="1562177" y="1700733"/>
          <a:ext cx="7667830" cy="3924445"/>
        </p:xfrm>
        <a:graphic>
          <a:graphicData uri="http://schemas.openxmlformats.org/drawingml/2006/table">
            <a:tbl>
              <a:tblPr firstRow="1" bandRow="1">
                <a:tableStyleId>{5FD0F851-EC5A-4D38-B0AD-8093EC10F338}</a:tableStyleId>
              </a:tblPr>
              <a:tblGrid>
                <a:gridCol w="1477010">
                  <a:extLst>
                    <a:ext uri="{9D8B030D-6E8A-4147-A177-3AD203B41FA5}">
                      <a16:colId xmlns:a16="http://schemas.microsoft.com/office/drawing/2014/main" val="20000"/>
                    </a:ext>
                  </a:extLst>
                </a:gridCol>
                <a:gridCol w="6190820">
                  <a:extLst>
                    <a:ext uri="{9D8B030D-6E8A-4147-A177-3AD203B41FA5}">
                      <a16:colId xmlns:a16="http://schemas.microsoft.com/office/drawing/2014/main" val="20001"/>
                    </a:ext>
                  </a:extLst>
                </a:gridCol>
              </a:tblGrid>
              <a:tr h="444500">
                <a:tc>
                  <a:txBody>
                    <a:bodyPr/>
                    <a:lstStyle/>
                    <a:p>
                      <a:pPr algn="ctr" fontAlgn="ctr"/>
                      <a:r>
                        <a:rPr lang="zh-CN" altLang="en-US" sz="1600" b="1" u="none" strike="noStrike" dirty="0">
                          <a:effectLst/>
                        </a:rPr>
                        <a:t>内容</a:t>
                      </a:r>
                      <a:endParaRPr lang="zh-CN" altLang="en-US" sz="1600" b="1" i="0" u="none" strike="noStrike" dirty="0">
                        <a:solidFill>
                          <a:srgbClr val="000000"/>
                        </a:solidFill>
                        <a:effectLst/>
                        <a:latin typeface="宋体" pitchFamily="2" charset="-122"/>
                      </a:endParaRPr>
                    </a:p>
                  </a:txBody>
                  <a:tcPr marL="7557" marR="7557" marT="7557" marB="0" anchor="ctr"/>
                </a:tc>
                <a:tc>
                  <a:txBody>
                    <a:bodyPr/>
                    <a:lstStyle/>
                    <a:p>
                      <a:pPr algn="ctr" fontAlgn="ctr"/>
                      <a:r>
                        <a:rPr lang="zh-CN" altLang="en-US" sz="1600" b="1" i="0" u="none" strike="noStrike" dirty="0">
                          <a:solidFill>
                            <a:srgbClr val="000000"/>
                          </a:solidFill>
                          <a:effectLst/>
                          <a:latin typeface="宋体" pitchFamily="2" charset="-122"/>
                        </a:rPr>
                        <a:t>安全设计</a:t>
                      </a:r>
                    </a:p>
                  </a:txBody>
                  <a:tcPr marL="7557" marR="7557" marT="7557" marB="0" anchor="ctr"/>
                </a:tc>
                <a:extLst>
                  <a:ext uri="{0D108BD9-81ED-4DB2-BD59-A6C34878D82A}">
                    <a16:rowId xmlns:a16="http://schemas.microsoft.com/office/drawing/2014/main" val="10000"/>
                  </a:ext>
                </a:extLst>
              </a:tr>
              <a:tr h="488315">
                <a:tc>
                  <a:txBody>
                    <a:bodyPr/>
                    <a:lstStyle/>
                    <a:p>
                      <a:pPr algn="l" fontAlgn="ctr"/>
                      <a:r>
                        <a:rPr lang="zh-CN" altLang="en-US" sz="1200" u="none" strike="noStrike" dirty="0">
                          <a:effectLst/>
                        </a:rPr>
                        <a:t>密码控制</a:t>
                      </a: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1200" u="none" strike="noStrike" dirty="0">
                          <a:effectLst/>
                        </a:rPr>
                        <a:t>AES</a:t>
                      </a:r>
                      <a:r>
                        <a:rPr lang="zh-CN" altLang="en-US" sz="1200" u="none" strike="noStrike" dirty="0">
                          <a:effectLst/>
                        </a:rPr>
                        <a:t>加密存储</a:t>
                      </a:r>
                    </a:p>
                  </a:txBody>
                  <a:tcPr marL="7557" marR="7557" marT="7557" marB="0" anchor="ctr"/>
                </a:tc>
                <a:extLst>
                  <a:ext uri="{0D108BD9-81ED-4DB2-BD59-A6C34878D82A}">
                    <a16:rowId xmlns:a16="http://schemas.microsoft.com/office/drawing/2014/main" val="10001"/>
                  </a:ext>
                </a:extLst>
              </a:tr>
              <a:tr h="425450">
                <a:tc>
                  <a:txBody>
                    <a:bodyPr/>
                    <a:lstStyle/>
                    <a:p>
                      <a:pPr algn="l" fontAlgn="ctr"/>
                      <a:r>
                        <a:rPr lang="zh-CN" altLang="en-US" sz="1200" b="0" i="0" u="none" strike="noStrike" dirty="0">
                          <a:solidFill>
                            <a:srgbClr val="000000"/>
                          </a:solidFill>
                          <a:effectLst/>
                          <a:latin typeface="宋体" pitchFamily="2" charset="-122"/>
                        </a:rPr>
                        <a:t>登录控制、访问控制</a:t>
                      </a: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200" b="0" i="0" u="none" strike="noStrike" dirty="0">
                          <a:solidFill>
                            <a:srgbClr val="000000"/>
                          </a:solidFill>
                          <a:effectLst/>
                          <a:latin typeface="宋体" pitchFamily="2" charset="-122"/>
                        </a:rPr>
                        <a:t>基于</a:t>
                      </a:r>
                      <a:r>
                        <a:rPr lang="en-US" altLang="zh-CN" sz="1200" b="0" i="0" u="none" strike="noStrike" dirty="0">
                          <a:solidFill>
                            <a:srgbClr val="000000"/>
                          </a:solidFill>
                          <a:effectLst/>
                          <a:latin typeface="宋体" pitchFamily="2" charset="-122"/>
                        </a:rPr>
                        <a:t>OAuth2</a:t>
                      </a:r>
                      <a:r>
                        <a:rPr lang="zh-CN" altLang="en-US" sz="1200" b="0" i="0" u="none" strike="noStrike" dirty="0">
                          <a:solidFill>
                            <a:srgbClr val="000000"/>
                          </a:solidFill>
                          <a:effectLst/>
                          <a:latin typeface="宋体" pitchFamily="2" charset="-122"/>
                        </a:rPr>
                        <a:t>框架进行登录与授权</a:t>
                      </a:r>
                    </a:p>
                  </a:txBody>
                  <a:tcPr marL="7557" marR="7557" marT="7557" marB="0" anchor="ctr"/>
                </a:tc>
                <a:extLst>
                  <a:ext uri="{0D108BD9-81ED-4DB2-BD59-A6C34878D82A}">
                    <a16:rowId xmlns:a16="http://schemas.microsoft.com/office/drawing/2014/main" val="10002"/>
                  </a:ext>
                </a:extLst>
              </a:tr>
              <a:tr h="704215">
                <a:tc>
                  <a:txBody>
                    <a:bodyPr/>
                    <a:lstStyle/>
                    <a:p>
                      <a:pPr marL="0" algn="l" defTabSz="914400" rtl="0" eaLnBrk="1" fontAlgn="ctr" latinLnBrk="0" hangingPunct="1"/>
                      <a:r>
                        <a:rPr lang="zh-CN" altLang="en-US" sz="1200" u="none" strike="noStrike" kern="1200" dirty="0">
                          <a:solidFill>
                            <a:schemeClr val="dk1"/>
                          </a:solidFill>
                          <a:effectLst/>
                          <a:latin typeface="+mn-lt"/>
                          <a:ea typeface="+mn-ea"/>
                          <a:cs typeface="+mn-cs"/>
                        </a:rPr>
                        <a:t>日志管理</a:t>
                      </a:r>
                    </a:p>
                  </a:txBody>
                  <a:tcPr marL="7557" marR="7557" marT="7557" marB="0" anchor="ctr"/>
                </a:tc>
                <a:tc>
                  <a:txBody>
                    <a:bodyPr/>
                    <a:lstStyle/>
                    <a:p>
                      <a:pPr marL="228600" marR="0" indent="-228600" algn="l" defTabSz="914400" rtl="0" eaLnBrk="1" fontAlgn="ctr" latinLnBrk="0" hangingPunct="1">
                        <a:lnSpc>
                          <a:spcPct val="100000"/>
                        </a:lnSpc>
                        <a:spcBef>
                          <a:spcPts val="0"/>
                        </a:spcBef>
                        <a:spcAft>
                          <a:spcPts val="0"/>
                        </a:spcAft>
                        <a:buClrTx/>
                        <a:buSzTx/>
                        <a:buFontTx/>
                        <a:buAutoNum type="arabicPeriod"/>
                        <a:defRPr/>
                      </a:pPr>
                      <a:r>
                        <a:rPr lang="zh-CN" altLang="en-US" sz="1200" u="none" strike="noStrike" kern="1200" dirty="0">
                          <a:solidFill>
                            <a:schemeClr val="dk1"/>
                          </a:solidFill>
                          <a:effectLst/>
                          <a:latin typeface="+mn-lt"/>
                          <a:ea typeface="+mn-ea"/>
                          <a:cs typeface="+mn-cs"/>
                        </a:rPr>
                        <a:t>按警告、错误等类型管理日志</a:t>
                      </a:r>
                    </a:p>
                    <a:p>
                      <a:pPr marL="228600" marR="0" indent="-228600" algn="l" defTabSz="914400" rtl="0" eaLnBrk="1" fontAlgn="ctr" latinLnBrk="0" hangingPunct="1">
                        <a:lnSpc>
                          <a:spcPct val="100000"/>
                        </a:lnSpc>
                        <a:spcBef>
                          <a:spcPts val="0"/>
                        </a:spcBef>
                        <a:spcAft>
                          <a:spcPts val="0"/>
                        </a:spcAft>
                        <a:buClrTx/>
                        <a:buSzTx/>
                        <a:buFontTx/>
                        <a:buAutoNum type="arabicPeriod"/>
                        <a:defRPr/>
                      </a:pPr>
                      <a:r>
                        <a:rPr lang="zh-CN" altLang="en-US" sz="1200" u="none" strike="noStrike" kern="1200" dirty="0">
                          <a:solidFill>
                            <a:schemeClr val="dk1"/>
                          </a:solidFill>
                          <a:effectLst/>
                          <a:latin typeface="+mn-lt"/>
                          <a:ea typeface="+mn-ea"/>
                          <a:cs typeface="+mn-cs"/>
                        </a:rPr>
                        <a:t>基于</a:t>
                      </a:r>
                      <a:r>
                        <a:rPr lang="en-US" altLang="zh-CN" sz="1200" u="none" strike="noStrike" kern="1200" dirty="0">
                          <a:solidFill>
                            <a:schemeClr val="dk1"/>
                          </a:solidFill>
                          <a:effectLst/>
                          <a:latin typeface="+mn-lt"/>
                          <a:ea typeface="+mn-ea"/>
                          <a:cs typeface="+mn-cs"/>
                        </a:rPr>
                        <a:t>ELK</a:t>
                      </a:r>
                      <a:r>
                        <a:rPr lang="zh-CN" altLang="en-US" sz="1200" u="none" strike="noStrike" kern="1200" dirty="0">
                          <a:solidFill>
                            <a:schemeClr val="dk1"/>
                          </a:solidFill>
                          <a:effectLst/>
                          <a:latin typeface="+mn-lt"/>
                          <a:ea typeface="+mn-ea"/>
                          <a:cs typeface="+mn-cs"/>
                        </a:rPr>
                        <a:t>进行日志手机与监控</a:t>
                      </a:r>
                    </a:p>
                    <a:p>
                      <a:pPr marL="228600" marR="0" indent="-228600" algn="l" defTabSz="914400" rtl="0" eaLnBrk="1" fontAlgn="ctr" latinLnBrk="0" hangingPunct="1">
                        <a:lnSpc>
                          <a:spcPct val="100000"/>
                        </a:lnSpc>
                        <a:spcBef>
                          <a:spcPts val="0"/>
                        </a:spcBef>
                        <a:spcAft>
                          <a:spcPts val="0"/>
                        </a:spcAft>
                        <a:buClrTx/>
                        <a:buSzTx/>
                        <a:buFontTx/>
                        <a:buAutoNum type="arabicPeriod"/>
                        <a:defRPr/>
                      </a:pPr>
                      <a:r>
                        <a:rPr lang="zh-CN" altLang="en-US" sz="1200" u="none" strike="noStrike" kern="1200" dirty="0">
                          <a:solidFill>
                            <a:schemeClr val="dk1"/>
                          </a:solidFill>
                          <a:effectLst/>
                          <a:latin typeface="+mn-lt"/>
                          <a:ea typeface="+mn-ea"/>
                          <a:cs typeface="+mn-cs"/>
                        </a:rPr>
                        <a:t>服务应用日志统一路径存储：</a:t>
                      </a:r>
                      <a:r>
                        <a:rPr sz="1200" u="none" strike="noStrike" kern="1200" dirty="0">
                          <a:solidFill>
                            <a:schemeClr val="dk1"/>
                          </a:solidFill>
                          <a:effectLst/>
                          <a:latin typeface="+mn-lt"/>
                          <a:ea typeface="+mn-ea"/>
                          <a:cs typeface="+mn-cs"/>
                        </a:rPr>
                        <a:t>/home/appuser/pro/logs/${服务名}/${日志类型}.${yyyy-MM-dd}.log</a:t>
                      </a:r>
                      <a:r>
                        <a:rPr lang="en-US" sz="1200" u="none" strike="noStrike" kern="1200" dirty="0">
                          <a:solidFill>
                            <a:schemeClr val="dk1"/>
                          </a:solidFill>
                          <a:effectLst/>
                          <a:latin typeface="+mn-lt"/>
                          <a:ea typeface="+mn-ea"/>
                          <a:cs typeface="+mn-cs"/>
                        </a:rPr>
                        <a:t> </a:t>
                      </a:r>
                      <a:r>
                        <a:rPr lang="zh-CN" altLang="en-US" sz="1200" u="none" strike="noStrike" kern="1200" dirty="0">
                          <a:solidFill>
                            <a:schemeClr val="dk1"/>
                          </a:solidFill>
                          <a:effectLst/>
                          <a:latin typeface="+mn-lt"/>
                          <a:ea typeface="+mn-ea"/>
                          <a:cs typeface="+mn-cs"/>
                        </a:rPr>
                        <a:t>生产环境禁止输出 debug 日志，有选择地输出 info 日志；　</a:t>
                      </a:r>
                    </a:p>
                  </a:txBody>
                  <a:tcPr marL="7557" marR="7557" marT="7557" marB="0" anchor="ctr"/>
                </a:tc>
                <a:extLst>
                  <a:ext uri="{0D108BD9-81ED-4DB2-BD59-A6C34878D82A}">
                    <a16:rowId xmlns:a16="http://schemas.microsoft.com/office/drawing/2014/main" val="10003"/>
                  </a:ext>
                </a:extLst>
              </a:tr>
              <a:tr h="382905">
                <a:tc>
                  <a:txBody>
                    <a:bodyPr/>
                    <a:lstStyle/>
                    <a:p>
                      <a:pPr algn="l" fontAlgn="ctr"/>
                      <a:r>
                        <a:rPr lang="zh-CN" altLang="en-US" sz="1200" b="0" i="0" u="none" strike="noStrike" dirty="0">
                          <a:solidFill>
                            <a:srgbClr val="000000"/>
                          </a:solidFill>
                          <a:effectLst/>
                          <a:latin typeface="宋体" pitchFamily="2" charset="-122"/>
                        </a:rPr>
                        <a:t>发布控制</a:t>
                      </a:r>
                    </a:p>
                  </a:txBody>
                  <a:tcPr marL="7557" marR="7557" marT="7557" marB="0" anchor="ctr"/>
                </a:tc>
                <a:tc>
                  <a:txBody>
                    <a:bodyPr/>
                    <a:lstStyle/>
                    <a:p>
                      <a:pPr algn="l" fontAlgn="ctr"/>
                      <a:r>
                        <a:rPr lang="zh-CN" altLang="en-US" sz="1200" b="0" i="0" u="none" strike="noStrike" dirty="0">
                          <a:solidFill>
                            <a:srgbClr val="000000"/>
                          </a:solidFill>
                          <a:effectLst/>
                          <a:latin typeface="宋体" pitchFamily="2" charset="-122"/>
                        </a:rPr>
                        <a:t>支持</a:t>
                      </a:r>
                      <a:r>
                        <a:rPr lang="en-US" altLang="zh-CN" sz="1200" b="0" i="0" u="none" strike="noStrike" dirty="0">
                          <a:solidFill>
                            <a:srgbClr val="000000"/>
                          </a:solidFill>
                          <a:effectLst/>
                          <a:latin typeface="宋体" pitchFamily="2" charset="-122"/>
                        </a:rPr>
                        <a:t>Jenkins</a:t>
                      </a:r>
                      <a:r>
                        <a:rPr lang="zh-CN" altLang="en-US" sz="1200" b="0" i="0" u="none" strike="noStrike" dirty="0">
                          <a:solidFill>
                            <a:srgbClr val="000000"/>
                          </a:solidFill>
                          <a:effectLst/>
                          <a:latin typeface="宋体" pitchFamily="2" charset="-122"/>
                        </a:rPr>
                        <a:t>自动发布与部署（可使用华润云资源）</a:t>
                      </a:r>
                    </a:p>
                  </a:txBody>
                  <a:tcPr marL="7557" marR="7557" marT="7557" marB="0" anchor="ctr"/>
                </a:tc>
                <a:extLst>
                  <a:ext uri="{0D108BD9-81ED-4DB2-BD59-A6C34878D82A}">
                    <a16:rowId xmlns:a16="http://schemas.microsoft.com/office/drawing/2014/main" val="10004"/>
                  </a:ext>
                </a:extLst>
              </a:tr>
              <a:tr h="721995">
                <a:tc>
                  <a:txBody>
                    <a:bodyPr/>
                    <a:lstStyle/>
                    <a:p>
                      <a:pPr algn="l" fontAlgn="ctr">
                        <a:buNone/>
                      </a:pPr>
                      <a:r>
                        <a:rPr lang="zh-CN" altLang="en-US" sz="1200" b="0" i="0" u="none" strike="noStrike" dirty="0">
                          <a:solidFill>
                            <a:srgbClr val="000000"/>
                          </a:solidFill>
                          <a:effectLst/>
                          <a:latin typeface="宋体" pitchFamily="2" charset="-122"/>
                        </a:rPr>
                        <a:t>文件上传</a:t>
                      </a:r>
                    </a:p>
                  </a:txBody>
                  <a:tcPr marL="7557" marR="7557" marT="7557" marB="0" anchor="ctr"/>
                </a:tc>
                <a:tc>
                  <a:txBody>
                    <a:bodyPr/>
                    <a:lstStyle/>
                    <a:p>
                      <a:pPr algn="l" fontAlgn="ctr">
                        <a:buNone/>
                      </a:pPr>
                      <a:r>
                        <a:rPr lang="en-US" altLang="zh-CN" sz="1200" b="0" i="0" u="none" strike="noStrike" dirty="0">
                          <a:solidFill>
                            <a:srgbClr val="000000"/>
                          </a:solidFill>
                          <a:effectLst/>
                          <a:latin typeface="宋体" pitchFamily="2" charset="-122"/>
                        </a:rPr>
                        <a:t> </a:t>
                      </a:r>
                      <a:r>
                        <a:rPr lang="zh-CN" altLang="en-US" sz="1200" b="0" i="0" u="none" strike="noStrike" dirty="0">
                          <a:solidFill>
                            <a:srgbClr val="000000"/>
                          </a:solidFill>
                          <a:effectLst/>
                          <a:latin typeface="宋体" pitchFamily="2" charset="-122"/>
                        </a:rPr>
                        <a:t>仅允许图片、办公类文件（jpg、png、gif、rar、zip），限制上传文件大小：</a:t>
                      </a:r>
                      <a:r>
                        <a:rPr lang="en-US" altLang="zh-CN" sz="1200" b="0" i="0" u="none" strike="noStrike" dirty="0">
                          <a:solidFill>
                            <a:srgbClr val="000000"/>
                          </a:solidFill>
                          <a:effectLst/>
                          <a:latin typeface="宋体" pitchFamily="2" charset="-122"/>
                        </a:rPr>
                        <a:t>10M</a:t>
                      </a:r>
                      <a:endParaRPr lang="zh-CN" altLang="en-US" sz="1200" b="0" i="0" u="none" strike="noStrike" dirty="0">
                        <a:solidFill>
                          <a:srgbClr val="000000"/>
                        </a:solidFill>
                        <a:effectLst/>
                        <a:latin typeface="宋体" pitchFamily="2" charset="-122"/>
                      </a:endParaRPr>
                    </a:p>
                  </a:txBody>
                  <a:tcPr marL="7557" marR="7557" marT="7557" marB="0" anchor="ctr"/>
                </a:tc>
                <a:extLst>
                  <a:ext uri="{0D108BD9-81ED-4DB2-BD59-A6C34878D82A}">
                    <a16:rowId xmlns:a16="http://schemas.microsoft.com/office/drawing/2014/main" val="10005"/>
                  </a:ext>
                </a:extLst>
              </a:tr>
              <a:tr h="722203">
                <a:tc>
                  <a:txBody>
                    <a:bodyPr/>
                    <a:lstStyle/>
                    <a:p>
                      <a:pPr algn="l" fontAlgn="ctr">
                        <a:buNone/>
                      </a:pPr>
                      <a:r>
                        <a:rPr lang="zh-CN" altLang="en-US" sz="1200" b="0" i="0" u="none" strike="noStrike" dirty="0">
                          <a:solidFill>
                            <a:srgbClr val="000000"/>
                          </a:solidFill>
                          <a:effectLst/>
                          <a:latin typeface="宋体" pitchFamily="2" charset="-122"/>
                        </a:rPr>
                        <a:t>端口限制</a:t>
                      </a:r>
                    </a:p>
                  </a:txBody>
                  <a:tcPr marL="7557" marR="7557" marT="7557" marB="0" anchor="ctr"/>
                </a:tc>
                <a:tc>
                  <a:txBody>
                    <a:bodyPr/>
                    <a:lstStyle/>
                    <a:p>
                      <a:pPr algn="l" fontAlgn="ctr">
                        <a:buNone/>
                      </a:pPr>
                      <a:r>
                        <a:rPr lang="zh-CN" altLang="en-US" sz="1200" b="0" i="0" u="none" strike="noStrike" dirty="0">
                          <a:solidFill>
                            <a:srgbClr val="000000"/>
                          </a:solidFill>
                          <a:effectLst/>
                          <a:latin typeface="宋体" pitchFamily="2" charset="-122"/>
                        </a:rPr>
                        <a:t>服务管理端口统一使用</a:t>
                      </a:r>
                      <a:r>
                        <a:rPr lang="en-US" altLang="zh-CN" sz="1200" b="0" i="0" u="none" strike="noStrike" dirty="0">
                          <a:solidFill>
                            <a:srgbClr val="000000"/>
                          </a:solidFill>
                          <a:effectLst/>
                          <a:latin typeface="宋体" pitchFamily="2" charset="-122"/>
                        </a:rPr>
                        <a:t>Nginx</a:t>
                      </a:r>
                      <a:r>
                        <a:rPr lang="zh-CN" altLang="en-US" sz="1200" b="0" i="0" u="none" strike="noStrike" dirty="0">
                          <a:solidFill>
                            <a:srgbClr val="000000"/>
                          </a:solidFill>
                          <a:effectLst/>
                          <a:latin typeface="宋体" pitchFamily="2" charset="-122"/>
                        </a:rPr>
                        <a:t>代理，通过</a:t>
                      </a:r>
                      <a:r>
                        <a:rPr lang="en-US" altLang="zh-CN" sz="1200" b="0" i="0" u="none" strike="noStrike" dirty="0">
                          <a:solidFill>
                            <a:srgbClr val="000000"/>
                          </a:solidFill>
                          <a:effectLst/>
                          <a:latin typeface="宋体" pitchFamily="2" charset="-122"/>
                        </a:rPr>
                        <a:t>https(443) </a:t>
                      </a:r>
                      <a:r>
                        <a:rPr lang="zh-CN" altLang="en-US" sz="1200" b="0" i="0" u="none" strike="noStrike" dirty="0">
                          <a:solidFill>
                            <a:srgbClr val="000000"/>
                          </a:solidFill>
                          <a:effectLst/>
                          <a:latin typeface="宋体" pitchFamily="2" charset="-122"/>
                        </a:rPr>
                        <a:t>访问</a:t>
                      </a:r>
                    </a:p>
                  </a:txBody>
                  <a:tcPr marL="7557" marR="7557" marT="7557" marB="0" anchor="ctr"/>
                </a:tc>
                <a:extLst>
                  <a:ext uri="{0D108BD9-81ED-4DB2-BD59-A6C34878D82A}">
                    <a16:rowId xmlns:a16="http://schemas.microsoft.com/office/drawing/2014/main" val="10006"/>
                  </a:ext>
                </a:extLst>
              </a:tr>
            </a:tbl>
          </a:graphicData>
        </a:graphic>
      </p:graphicFrame>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dirty="0">
                <a:sym typeface="+mn-ea"/>
              </a:rPr>
              <a:t>运输管理系统系统</a:t>
            </a:r>
            <a:r>
              <a:rPr lang="en-US" altLang="zh-CN" dirty="0"/>
              <a:t>-</a:t>
            </a:r>
            <a:r>
              <a:rPr lang="zh-CN" altLang="en-US" dirty="0"/>
              <a:t>安全设计</a:t>
            </a:r>
          </a:p>
        </p:txBody>
      </p:sp>
      <p:sp>
        <p:nvSpPr>
          <p:cNvPr id="5" name="文本框 2"/>
          <p:cNvSpPr txBox="1"/>
          <p:nvPr/>
        </p:nvSpPr>
        <p:spPr>
          <a:xfrm>
            <a:off x="1418655" y="846807"/>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安全基线</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详细描述系统应用在密码控制、登陆控制、访问控制、集成控制、日志管理、发布控制上的安全设计，产品需提供等保</a:t>
            </a:r>
            <a:r>
              <a:rPr lang="en-US" altLang="zh-CN" sz="1075" b="1" dirty="0">
                <a:solidFill>
                  <a:sysClr val="window" lastClr="FFFFFF"/>
                </a:solidFill>
                <a:latin typeface="微软雅黑" panose="020B0503020204020204" pitchFamily="34" charset="-122"/>
                <a:ea typeface="微软雅黑" panose="020B0503020204020204" pitchFamily="34" charset="-122"/>
              </a:rPr>
              <a:t>2.0</a:t>
            </a:r>
            <a:r>
              <a:rPr lang="zh-CN" altLang="en-US" sz="1075" b="1" dirty="0">
                <a:solidFill>
                  <a:sysClr val="window" lastClr="FFFFFF"/>
                </a:solidFill>
                <a:latin typeface="微软雅黑" panose="020B0503020204020204" pitchFamily="34" charset="-122"/>
                <a:ea typeface="微软雅黑" panose="020B0503020204020204" pitchFamily="34" charset="-122"/>
              </a:rPr>
              <a:t>以上有效认证安全证书、软件著作权</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stretch>
            <a:fillRect/>
          </a:stretch>
        </p:blipFill>
        <p:spPr>
          <a:xfrm>
            <a:off x="2282190" y="2852420"/>
            <a:ext cx="6914515" cy="3641090"/>
          </a:xfrm>
          <a:prstGeom prst="rect">
            <a:avLst/>
          </a:prstGeom>
        </p:spPr>
      </p:pic>
      <p:graphicFrame>
        <p:nvGraphicFramePr>
          <p:cNvPr id="7" name="表格 5"/>
          <p:cNvGraphicFramePr>
            <a:graphicFrameLocks noGrp="1"/>
          </p:cNvGraphicFramePr>
          <p:nvPr>
            <p:custDataLst>
              <p:tags r:id="rId1"/>
            </p:custDataLst>
          </p:nvPr>
        </p:nvGraphicFramePr>
        <p:xfrm>
          <a:off x="1418590" y="1607820"/>
          <a:ext cx="8575675" cy="953770"/>
        </p:xfrm>
        <a:graphic>
          <a:graphicData uri="http://schemas.openxmlformats.org/drawingml/2006/table">
            <a:tbl>
              <a:tblPr firstRow="1" bandRow="1">
                <a:tableStyleId>{5FD0F851-EC5A-4D38-B0AD-8093EC10F338}</a:tableStyleId>
              </a:tblPr>
              <a:tblGrid>
                <a:gridCol w="1651635">
                  <a:extLst>
                    <a:ext uri="{9D8B030D-6E8A-4147-A177-3AD203B41FA5}">
                      <a16:colId xmlns:a16="http://schemas.microsoft.com/office/drawing/2014/main" val="20000"/>
                    </a:ext>
                  </a:extLst>
                </a:gridCol>
                <a:gridCol w="6924040">
                  <a:extLst>
                    <a:ext uri="{9D8B030D-6E8A-4147-A177-3AD203B41FA5}">
                      <a16:colId xmlns:a16="http://schemas.microsoft.com/office/drawing/2014/main" val="20001"/>
                    </a:ext>
                  </a:extLst>
                </a:gridCol>
              </a:tblGrid>
              <a:tr h="454660">
                <a:tc>
                  <a:txBody>
                    <a:bodyPr/>
                    <a:lstStyle/>
                    <a:p>
                      <a:pPr algn="ctr" fontAlgn="ctr"/>
                      <a:r>
                        <a:rPr lang="zh-CN" altLang="en-US" sz="1600" b="1" u="none" strike="noStrike" dirty="0">
                          <a:effectLst/>
                        </a:rPr>
                        <a:t>内容</a:t>
                      </a:r>
                      <a:endParaRPr lang="zh-CN" altLang="en-US" sz="1600" b="1" i="0" u="none" strike="noStrike" dirty="0">
                        <a:solidFill>
                          <a:srgbClr val="000000"/>
                        </a:solidFill>
                        <a:effectLst/>
                        <a:latin typeface="宋体" pitchFamily="2" charset="-122"/>
                      </a:endParaRPr>
                    </a:p>
                  </a:txBody>
                  <a:tcPr marL="7557" marR="7557" marT="7557" marB="0" anchor="ctr"/>
                </a:tc>
                <a:tc>
                  <a:txBody>
                    <a:bodyPr/>
                    <a:lstStyle/>
                    <a:p>
                      <a:pPr algn="ctr" fontAlgn="ctr"/>
                      <a:r>
                        <a:rPr lang="zh-CN" altLang="en-US" sz="1600" b="1" i="0" u="none" strike="noStrike" dirty="0">
                          <a:solidFill>
                            <a:srgbClr val="000000"/>
                          </a:solidFill>
                          <a:effectLst/>
                          <a:latin typeface="宋体" pitchFamily="2" charset="-122"/>
                        </a:rPr>
                        <a:t>安全设计</a:t>
                      </a:r>
                    </a:p>
                  </a:txBody>
                  <a:tcPr marL="7557" marR="7557" marT="7557" marB="0" anchor="ctr"/>
                </a:tc>
                <a:extLst>
                  <a:ext uri="{0D108BD9-81ED-4DB2-BD59-A6C34878D82A}">
                    <a16:rowId xmlns:a16="http://schemas.microsoft.com/office/drawing/2014/main" val="10000"/>
                  </a:ext>
                </a:extLst>
              </a:tr>
              <a:tr h="499110">
                <a:tc>
                  <a:txBody>
                    <a:bodyPr/>
                    <a:lstStyle/>
                    <a:p>
                      <a:pPr algn="l" fontAlgn="ctr"/>
                      <a:r>
                        <a:rPr lang="zh-CN" altLang="en-US" sz="1200" u="none" strike="noStrike" dirty="0">
                          <a:effectLst/>
                        </a:rPr>
                        <a:t>服务间调用鉴权</a:t>
                      </a:r>
                    </a:p>
                  </a:txBody>
                  <a:tcPr marL="7557" marR="7557" marT="7557"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zh-CN" altLang="en-US" sz="1200" u="none" strike="noStrike" dirty="0">
                          <a:effectLst/>
                        </a:rPr>
                        <a:t>服务间使用JSON Web Tokens（</a:t>
                      </a:r>
                      <a:r>
                        <a:rPr lang="en-US" altLang="zh-CN" sz="1200" u="none" strike="noStrike" dirty="0">
                          <a:effectLst/>
                        </a:rPr>
                        <a:t>JWT</a:t>
                      </a:r>
                      <a:r>
                        <a:rPr lang="zh-CN" altLang="en-US" sz="1200" u="none" strike="noStrike" dirty="0">
                          <a:effectLst/>
                        </a:rPr>
                        <a:t>）进行安全认证</a:t>
                      </a:r>
                    </a:p>
                  </a:txBody>
                  <a:tcPr marL="7557" marR="7557" marT="7557" marB="0" anchor="ctr"/>
                </a:tc>
                <a:extLst>
                  <a:ext uri="{0D108BD9-81ED-4DB2-BD59-A6C34878D82A}">
                    <a16:rowId xmlns:a16="http://schemas.microsoft.com/office/drawing/2014/main" val="10001"/>
                  </a:ext>
                </a:extLst>
              </a:tr>
            </a:tbl>
          </a:graphicData>
        </a:graphic>
      </p:graphicFrame>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dirty="0">
                <a:sym typeface="+mn-ea"/>
              </a:rPr>
              <a:t>运输管理系统系统</a:t>
            </a:r>
            <a:r>
              <a:rPr lang="en-US" altLang="zh-CN" dirty="0"/>
              <a:t>-</a:t>
            </a:r>
            <a:r>
              <a:rPr lang="zh-CN" altLang="en-US" dirty="0"/>
              <a:t>安全设计</a:t>
            </a:r>
          </a:p>
        </p:txBody>
      </p:sp>
      <p:sp>
        <p:nvSpPr>
          <p:cNvPr id="5" name="文本框 2"/>
          <p:cNvSpPr txBox="1"/>
          <p:nvPr/>
        </p:nvSpPr>
        <p:spPr>
          <a:xfrm>
            <a:off x="1418655" y="846807"/>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安全基线</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详细描述系统应用在密码控制、登陆控制、访问控制、集成控制、日志管理、发布控制上的安全设计，产品需提供等保</a:t>
            </a:r>
            <a:r>
              <a:rPr lang="en-US" altLang="zh-CN" sz="1075" b="1" dirty="0">
                <a:solidFill>
                  <a:sysClr val="window" lastClr="FFFFFF"/>
                </a:solidFill>
                <a:latin typeface="微软雅黑" panose="020B0503020204020204" pitchFamily="34" charset="-122"/>
                <a:ea typeface="微软雅黑" panose="020B0503020204020204" pitchFamily="34" charset="-122"/>
              </a:rPr>
              <a:t>2.0</a:t>
            </a:r>
            <a:r>
              <a:rPr lang="zh-CN" altLang="en-US" sz="1075" b="1" dirty="0">
                <a:solidFill>
                  <a:sysClr val="window" lastClr="FFFFFF"/>
                </a:solidFill>
                <a:latin typeface="微软雅黑" panose="020B0503020204020204" pitchFamily="34" charset="-122"/>
                <a:ea typeface="微软雅黑" panose="020B0503020204020204" pitchFamily="34" charset="-122"/>
              </a:rPr>
              <a:t>以上有效认证安全证书、软件著作权</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418590" y="2124710"/>
            <a:ext cx="7122795" cy="4424045"/>
          </a:xfrm>
          <a:prstGeom prst="rect">
            <a:avLst/>
          </a:prstGeom>
        </p:spPr>
      </p:pic>
      <p:sp>
        <p:nvSpPr>
          <p:cNvPr id="8" name="文本框 7"/>
          <p:cNvSpPr txBox="1"/>
          <p:nvPr/>
        </p:nvSpPr>
        <p:spPr>
          <a:xfrm>
            <a:off x="1418590" y="1445260"/>
            <a:ext cx="4069080" cy="1198880"/>
          </a:xfrm>
          <a:prstGeom prst="rect">
            <a:avLst/>
          </a:prstGeom>
          <a:noFill/>
        </p:spPr>
        <p:txBody>
          <a:bodyPr wrap="none" rtlCol="0">
            <a:spAutoFit/>
          </a:bodyPr>
          <a:lstStyle/>
          <a:p>
            <a:r>
              <a:rPr lang="zh-CN" altLang="en-US"/>
              <a:t>数据脱敏：</a:t>
            </a:r>
          </a:p>
          <a:p>
            <a:r>
              <a:rPr lang="zh-CN" altLang="en-US"/>
              <a:t>自定义注解，对返回数据进行拦截处理</a:t>
            </a:r>
          </a:p>
          <a:p>
            <a:endParaRPr lang="zh-CN" altLang="en-US"/>
          </a:p>
          <a:p>
            <a:endParaRPr lang="zh-CN" altLang="en-US"/>
          </a:p>
        </p:txBody>
      </p:sp>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dirty="0">
                <a:sym typeface="+mn-ea"/>
              </a:rPr>
              <a:t>运输管理系统系统</a:t>
            </a:r>
            <a:r>
              <a:rPr lang="en-US" altLang="zh-CN" dirty="0"/>
              <a:t>-</a:t>
            </a:r>
            <a:r>
              <a:rPr lang="zh-CN" altLang="en-US" dirty="0"/>
              <a:t>安全设计</a:t>
            </a:r>
          </a:p>
        </p:txBody>
      </p:sp>
      <p:sp>
        <p:nvSpPr>
          <p:cNvPr id="5" name="文本框 2"/>
          <p:cNvSpPr txBox="1"/>
          <p:nvPr/>
        </p:nvSpPr>
        <p:spPr>
          <a:xfrm>
            <a:off x="1418655" y="846807"/>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安全基线</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详细描述系统应用在密码控制、登陆控制、访问控制、集成控制、日志管理、发布控制上的安全设计，产品需提供等保</a:t>
            </a:r>
            <a:r>
              <a:rPr lang="en-US" altLang="zh-CN" sz="1075" b="1" dirty="0">
                <a:solidFill>
                  <a:sysClr val="window" lastClr="FFFFFF"/>
                </a:solidFill>
                <a:latin typeface="微软雅黑" panose="020B0503020204020204" pitchFamily="34" charset="-122"/>
                <a:ea typeface="微软雅黑" panose="020B0503020204020204" pitchFamily="34" charset="-122"/>
              </a:rPr>
              <a:t>2.0</a:t>
            </a:r>
            <a:r>
              <a:rPr lang="zh-CN" altLang="en-US" sz="1075" b="1" dirty="0">
                <a:solidFill>
                  <a:sysClr val="window" lastClr="FFFFFF"/>
                </a:solidFill>
                <a:latin typeface="微软雅黑" panose="020B0503020204020204" pitchFamily="34" charset="-122"/>
                <a:ea typeface="微软雅黑" panose="020B0503020204020204" pitchFamily="34" charset="-122"/>
              </a:rPr>
              <a:t>以上有效认证安全证书、软件著作权</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418590" y="1445260"/>
            <a:ext cx="3865880" cy="1198880"/>
          </a:xfrm>
          <a:prstGeom prst="rect">
            <a:avLst/>
          </a:prstGeom>
          <a:noFill/>
        </p:spPr>
        <p:txBody>
          <a:bodyPr wrap="none" rtlCol="0">
            <a:spAutoFit/>
          </a:bodyPr>
          <a:lstStyle/>
          <a:p>
            <a:r>
              <a:rPr lang="zh-CN" altLang="en-US"/>
              <a:t>数据加密解密：</a:t>
            </a:r>
          </a:p>
          <a:p>
            <a:r>
              <a:rPr lang="en-US" altLang="zh-CN"/>
              <a:t>1. </a:t>
            </a:r>
            <a:r>
              <a:rPr lang="zh-CN" altLang="en-US"/>
              <a:t>定制编码器，对请求数据进行编码</a:t>
            </a:r>
          </a:p>
          <a:p>
            <a:endParaRPr lang="zh-CN" altLang="en-US"/>
          </a:p>
          <a:p>
            <a:endParaRPr lang="zh-CN" altLang="en-US"/>
          </a:p>
        </p:txBody>
      </p:sp>
      <p:pic>
        <p:nvPicPr>
          <p:cNvPr id="3" name="图片 2"/>
          <p:cNvPicPr>
            <a:picLocks noChangeAspect="1"/>
          </p:cNvPicPr>
          <p:nvPr/>
        </p:nvPicPr>
        <p:blipFill>
          <a:blip r:embed="rId2"/>
          <a:stretch>
            <a:fillRect/>
          </a:stretch>
        </p:blipFill>
        <p:spPr>
          <a:xfrm>
            <a:off x="1629410" y="2191385"/>
            <a:ext cx="5695950" cy="1914525"/>
          </a:xfrm>
          <a:prstGeom prst="rect">
            <a:avLst/>
          </a:prstGeom>
        </p:spPr>
      </p:pic>
      <p:sp>
        <p:nvSpPr>
          <p:cNvPr id="4" name="文本框 3"/>
          <p:cNvSpPr txBox="1"/>
          <p:nvPr/>
        </p:nvSpPr>
        <p:spPr>
          <a:xfrm>
            <a:off x="1480820" y="4226560"/>
            <a:ext cx="7294880" cy="368300"/>
          </a:xfrm>
          <a:prstGeom prst="rect">
            <a:avLst/>
          </a:prstGeom>
          <a:noFill/>
        </p:spPr>
        <p:txBody>
          <a:bodyPr wrap="none" rtlCol="0">
            <a:spAutoFit/>
          </a:bodyPr>
          <a:lstStyle/>
          <a:p>
            <a:pPr algn="l"/>
            <a:r>
              <a:rPr lang="en-US" altLang="zh-CN">
                <a:sym typeface="+mn-ea"/>
              </a:rPr>
              <a:t>2. </a:t>
            </a:r>
            <a:r>
              <a:rPr lang="zh-CN" altLang="en-US">
                <a:sym typeface="+mn-ea"/>
              </a:rPr>
              <a:t>增加拦截器进行解密，判断解密后的字符串和加密前的数据是否相等</a:t>
            </a:r>
          </a:p>
        </p:txBody>
      </p:sp>
      <p:pic>
        <p:nvPicPr>
          <p:cNvPr id="6" name="图片 5"/>
          <p:cNvPicPr>
            <a:picLocks noChangeAspect="1"/>
          </p:cNvPicPr>
          <p:nvPr/>
        </p:nvPicPr>
        <p:blipFill>
          <a:blip r:embed="rId3"/>
          <a:stretch>
            <a:fillRect/>
          </a:stretch>
        </p:blipFill>
        <p:spPr>
          <a:xfrm>
            <a:off x="1629410" y="4594860"/>
            <a:ext cx="5695315" cy="1951355"/>
          </a:xfrm>
          <a:prstGeom prst="rect">
            <a:avLst/>
          </a:prstGeom>
        </p:spPr>
      </p:pic>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dirty="0">
                <a:sym typeface="+mn-ea"/>
              </a:rPr>
              <a:t>运输管理系统系统</a:t>
            </a:r>
            <a:r>
              <a:rPr lang="en-US" altLang="zh-CN" dirty="0"/>
              <a:t>-</a:t>
            </a:r>
            <a:r>
              <a:rPr lang="zh-CN" altLang="en-US" dirty="0"/>
              <a:t>安全设计</a:t>
            </a:r>
          </a:p>
        </p:txBody>
      </p:sp>
      <p:sp>
        <p:nvSpPr>
          <p:cNvPr id="5" name="文本框 2"/>
          <p:cNvSpPr txBox="1"/>
          <p:nvPr/>
        </p:nvSpPr>
        <p:spPr>
          <a:xfrm>
            <a:off x="1418655" y="846807"/>
            <a:ext cx="859087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安全基线</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详细描述系统应用在密码控制、登陆控制、访问控制、集成控制、日志管理、发布控制上的安全设计，产品需提供等保</a:t>
            </a:r>
            <a:r>
              <a:rPr lang="en-US" altLang="zh-CN" sz="1075" b="1" dirty="0">
                <a:solidFill>
                  <a:sysClr val="window" lastClr="FFFFFF"/>
                </a:solidFill>
                <a:latin typeface="微软雅黑" panose="020B0503020204020204" pitchFamily="34" charset="-122"/>
                <a:ea typeface="微软雅黑" panose="020B0503020204020204" pitchFamily="34" charset="-122"/>
              </a:rPr>
              <a:t>2.0</a:t>
            </a:r>
            <a:r>
              <a:rPr lang="zh-CN" altLang="en-US" sz="1075" b="1" dirty="0">
                <a:solidFill>
                  <a:sysClr val="window" lastClr="FFFFFF"/>
                </a:solidFill>
                <a:latin typeface="微软雅黑" panose="020B0503020204020204" pitchFamily="34" charset="-122"/>
                <a:ea typeface="微软雅黑" panose="020B0503020204020204" pitchFamily="34" charset="-122"/>
              </a:rPr>
              <a:t>以上有效认证安全证书、软件著作权</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05230" y="1569720"/>
            <a:ext cx="1783080" cy="1198880"/>
          </a:xfrm>
          <a:prstGeom prst="rect">
            <a:avLst/>
          </a:prstGeom>
          <a:noFill/>
        </p:spPr>
        <p:txBody>
          <a:bodyPr wrap="none" rtlCol="0">
            <a:spAutoFit/>
          </a:bodyPr>
          <a:lstStyle/>
          <a:p>
            <a:r>
              <a:rPr lang="zh-CN" altLang="en-US"/>
              <a:t>灰度发布机制：</a:t>
            </a:r>
          </a:p>
          <a:p>
            <a:endParaRPr lang="zh-CN" altLang="en-US"/>
          </a:p>
          <a:p>
            <a:endParaRPr lang="zh-CN" altLang="en-US"/>
          </a:p>
          <a:p>
            <a:endParaRPr lang="zh-CN" altLang="en-US"/>
          </a:p>
        </p:txBody>
      </p:sp>
      <p:pic>
        <p:nvPicPr>
          <p:cNvPr id="7" name="图片 6"/>
          <p:cNvPicPr>
            <a:picLocks noChangeAspect="1"/>
          </p:cNvPicPr>
          <p:nvPr/>
        </p:nvPicPr>
        <p:blipFill>
          <a:blip r:embed="rId2"/>
          <a:stretch>
            <a:fillRect/>
          </a:stretch>
        </p:blipFill>
        <p:spPr>
          <a:xfrm>
            <a:off x="6237605" y="1811020"/>
            <a:ext cx="4341495" cy="4107180"/>
          </a:xfrm>
          <a:prstGeom prst="rect">
            <a:avLst/>
          </a:prstGeom>
        </p:spPr>
      </p:pic>
      <p:sp>
        <p:nvSpPr>
          <p:cNvPr id="9" name="文本框 8"/>
          <p:cNvSpPr txBox="1"/>
          <p:nvPr/>
        </p:nvSpPr>
        <p:spPr>
          <a:xfrm>
            <a:off x="1205230" y="2018030"/>
            <a:ext cx="4950460" cy="3692525"/>
          </a:xfrm>
          <a:prstGeom prst="rect">
            <a:avLst/>
          </a:prstGeom>
          <a:noFill/>
        </p:spPr>
        <p:txBody>
          <a:bodyPr wrap="square" rtlCol="0" anchor="t">
            <a:spAutoFit/>
          </a:bodyPr>
          <a:lstStyle/>
          <a:p>
            <a:r>
              <a:rPr lang="zh-CN" altLang="en-US"/>
              <a:t>- 所有服务向Eureka注册的时候，eureka中保存的对应的服务信息都有一个metadata（自定义信息）。</a:t>
            </a:r>
          </a:p>
          <a:p>
            <a:endParaRPr lang="zh-CN" altLang="en-US"/>
          </a:p>
          <a:p>
            <a:r>
              <a:rPr lang="zh-CN" altLang="en-US"/>
              <a:t>- 用户请求的时候带上对应的版本（或者根据用户ID通过数据库比对找到对应服务要请求的版本标识）。</a:t>
            </a:r>
          </a:p>
          <a:p>
            <a:r>
              <a:rPr lang="zh-CN" altLang="en-US"/>
              <a:t>- 要调用的服务B拿到这个请求服务A的版本标识后，拿着这个标识去注册中心比对到对应版本标识的服务，然后返回调用的地址端口等信息。</a:t>
            </a:r>
          </a:p>
          <a:p>
            <a:r>
              <a:rPr lang="zh-CN" altLang="en-US"/>
              <a:t>- 发起对服务A的调用，获取结果，并返回给对应的用户。</a:t>
            </a:r>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dirty="0">
                <a:sym typeface="+mn-ea"/>
              </a:rPr>
              <a:t>13-1</a:t>
            </a:r>
            <a:r>
              <a:rPr lang="en-US" altLang="zh-CN" dirty="0"/>
              <a:t>-</a:t>
            </a:r>
            <a:r>
              <a:rPr dirty="0">
                <a:sym typeface="+mn-ea"/>
              </a:rPr>
              <a:t>运输管理系统系统</a:t>
            </a:r>
            <a:r>
              <a:rPr lang="en-US" altLang="zh-CN" dirty="0"/>
              <a:t>-</a:t>
            </a:r>
            <a:r>
              <a:rPr lang="zh-CN" altLang="en-US" dirty="0"/>
              <a:t>安全设计</a:t>
            </a:r>
            <a:r>
              <a:rPr lang="en-US" altLang="zh-CN" dirty="0"/>
              <a:t>-</a:t>
            </a:r>
            <a:r>
              <a:rPr dirty="0"/>
              <a:t>安全基线匹配</a:t>
            </a:r>
          </a:p>
        </p:txBody>
      </p:sp>
      <p:pic>
        <p:nvPicPr>
          <p:cNvPr id="3" name="图片 2"/>
          <p:cNvPicPr>
            <a:picLocks noChangeAspect="1"/>
          </p:cNvPicPr>
          <p:nvPr>
            <p:custDataLst>
              <p:tags r:id="rId1"/>
            </p:custDataLst>
          </p:nvPr>
        </p:nvPicPr>
        <p:blipFill>
          <a:blip r:embed="rId3"/>
          <a:stretch>
            <a:fillRect/>
          </a:stretch>
        </p:blipFill>
        <p:spPr>
          <a:xfrm>
            <a:off x="410210" y="836295"/>
            <a:ext cx="11041380" cy="5547360"/>
          </a:xfrm>
          <a:prstGeom prst="rect">
            <a:avLst/>
          </a:prstGeom>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a:t>
            </a:r>
            <a:r>
              <a:rPr dirty="0">
                <a:sym typeface="+mn-ea"/>
              </a:rPr>
              <a:t>运输管理系统系统</a:t>
            </a:r>
            <a:r>
              <a:rPr lang="en-US" altLang="zh-CN" dirty="0"/>
              <a:t>-</a:t>
            </a:r>
            <a:r>
              <a:rPr lang="zh-CN" altLang="en-US" dirty="0"/>
              <a:t>安全设计</a:t>
            </a:r>
            <a:r>
              <a:rPr lang="en-US" altLang="zh-CN" dirty="0"/>
              <a:t>-</a:t>
            </a:r>
            <a:r>
              <a:rPr dirty="0"/>
              <a:t>安全基线匹配</a:t>
            </a:r>
          </a:p>
        </p:txBody>
      </p:sp>
      <p:pic>
        <p:nvPicPr>
          <p:cNvPr id="4" name="图片 3"/>
          <p:cNvPicPr>
            <a:picLocks noChangeAspect="1"/>
          </p:cNvPicPr>
          <p:nvPr/>
        </p:nvPicPr>
        <p:blipFill>
          <a:blip r:embed="rId2"/>
          <a:stretch>
            <a:fillRect/>
          </a:stretch>
        </p:blipFill>
        <p:spPr>
          <a:xfrm>
            <a:off x="464185" y="1146810"/>
            <a:ext cx="11269980" cy="4564380"/>
          </a:xfrm>
          <a:prstGeom prst="rect">
            <a:avLst/>
          </a:prstGeom>
        </p:spPr>
      </p:pic>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8014880" y="3394718"/>
            <a:ext cx="2679989" cy="3140733"/>
          </a:xfrm>
          <a:prstGeom prst="line">
            <a:avLst/>
          </a:prstGeom>
          <a:ln w="254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091591" y="174262"/>
            <a:ext cx="779990" cy="914084"/>
          </a:xfrm>
          <a:prstGeom prst="line">
            <a:avLst/>
          </a:prstGeom>
          <a:ln w="254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bwMode="auto">
          <a:xfrm>
            <a:off x="1121882" y="3006919"/>
            <a:ext cx="8937733" cy="844165"/>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70" dirty="0">
                <a:cs typeface="+mn-ea"/>
                <a:sym typeface="+mn-lt"/>
              </a:rPr>
              <a:t> </a:t>
            </a:r>
            <a:endParaRPr lang="zh-CN" altLang="en-US" sz="1370" dirty="0">
              <a:cs typeface="+mn-ea"/>
              <a:sym typeface="+mn-lt"/>
            </a:endParaRPr>
          </a:p>
        </p:txBody>
      </p:sp>
      <p:sp>
        <p:nvSpPr>
          <p:cNvPr id="14" name="文本框 13"/>
          <p:cNvSpPr txBox="1"/>
          <p:nvPr/>
        </p:nvSpPr>
        <p:spPr>
          <a:xfrm>
            <a:off x="4724455" y="3081835"/>
            <a:ext cx="1732585" cy="667504"/>
          </a:xfrm>
          <a:prstGeom prst="rect">
            <a:avLst/>
          </a:prstGeom>
          <a:noFill/>
        </p:spPr>
        <p:txBody>
          <a:bodyPr wrap="square" rtlCol="0">
            <a:spAutoFit/>
          </a:bodyPr>
          <a:lstStyle/>
          <a:p>
            <a:pPr algn="r">
              <a:lnSpc>
                <a:spcPct val="120000"/>
              </a:lnSpc>
            </a:pPr>
            <a:r>
              <a:rPr lang="zh-CN" altLang="en-US" sz="3125" b="1" dirty="0">
                <a:latin typeface="+mn-lt"/>
                <a:ea typeface="+mn-ea"/>
                <a:cs typeface="+mn-ea"/>
                <a:sym typeface="+mn-lt"/>
              </a:rPr>
              <a:t>谢谢！</a:t>
            </a:r>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MH_Number_1">
            <a:hlinkClick r:id="rId38" action="ppaction://hlinksldjump"/>
          </p:cNvPr>
          <p:cNvSpPr txBox="1"/>
          <p:nvPr>
            <p:custDataLst>
              <p:tags r:id="rId1"/>
            </p:custDataLst>
          </p:nvPr>
        </p:nvSpPr>
        <p:spPr>
          <a:xfrm>
            <a:off x="2172752" y="995250"/>
            <a:ext cx="515782" cy="531722"/>
          </a:xfrm>
          <a:prstGeom prst="rect">
            <a:avLst/>
          </a:prstGeom>
          <a:noFill/>
        </p:spPr>
        <p:txBody>
          <a:bodyPr wrap="square" lIns="0" tIns="0" rIns="0" bIns="0" rtlCol="0" anchor="ctr" anchorCtr="0">
            <a:noAutofit/>
          </a:bodyPr>
          <a:lstStyle/>
          <a:p>
            <a:pPr algn="ctr"/>
            <a:r>
              <a:rPr lang="en-US" altLang="zh-CN" sz="2345" b="1" dirty="0">
                <a:solidFill>
                  <a:schemeClr val="bg1">
                    <a:lumMod val="50000"/>
                  </a:schemeClr>
                </a:solidFill>
                <a:latin typeface="华文细黑" panose="02010600040101010101" pitchFamily="2" charset="-122"/>
                <a:ea typeface="华文细黑" panose="02010600040101010101" pitchFamily="2" charset="-122"/>
              </a:rPr>
              <a:t>01</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4" name="MH_Entry_1">
            <a:hlinkClick r:id="rId38" action="ppaction://hlinksldjump"/>
          </p:cNvPr>
          <p:cNvSpPr txBox="1"/>
          <p:nvPr>
            <p:custDataLst>
              <p:tags r:id="rId2"/>
            </p:custDataLst>
          </p:nvPr>
        </p:nvSpPr>
        <p:spPr>
          <a:xfrm>
            <a:off x="3218631" y="986387"/>
            <a:ext cx="4622513" cy="531722"/>
          </a:xfrm>
          <a:prstGeom prst="rect">
            <a:avLst/>
          </a:prstGeom>
          <a:noFill/>
        </p:spPr>
        <p:txBody>
          <a:bodyPr wrap="square" lIns="0" tIns="0" rIns="0" bIns="0" rtlCol="0" anchor="ctr" anchorCtr="0">
            <a:normAutofit/>
          </a:bodyPr>
          <a:lstStyle/>
          <a:p>
            <a:r>
              <a:rPr lang="zh-CN" altLang="en-US" sz="2345" dirty="0">
                <a:latin typeface="华文细黑" panose="02010600040101010101" pitchFamily="2" charset="-122"/>
                <a:ea typeface="华文细黑" panose="02010600040101010101" pitchFamily="2" charset="-122"/>
              </a:rPr>
              <a:t>功能架构</a:t>
            </a:r>
            <a:endParaRPr lang="zh-CN" altLang="en-US" sz="2345" spc="195" dirty="0">
              <a:solidFill>
                <a:srgbClr val="404040"/>
              </a:solidFill>
              <a:latin typeface="华文细黑" panose="02010600040101010101" pitchFamily="2" charset="-122"/>
              <a:ea typeface="华文细黑" panose="02010600040101010101" pitchFamily="2" charset="-122"/>
            </a:endParaRPr>
          </a:p>
        </p:txBody>
      </p:sp>
      <p:sp>
        <p:nvSpPr>
          <p:cNvPr id="5" name="MH_Number_2">
            <a:hlinkClick r:id="" action="ppaction://noaction"/>
          </p:cNvPr>
          <p:cNvSpPr txBox="1"/>
          <p:nvPr>
            <p:custDataLst>
              <p:tags r:id="rId3"/>
            </p:custDataLst>
          </p:nvPr>
        </p:nvSpPr>
        <p:spPr>
          <a:xfrm>
            <a:off x="2172752" y="1632483"/>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02</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6" name="MH_Entry_2">
            <a:hlinkClick r:id="" action="ppaction://noaction"/>
          </p:cNvPr>
          <p:cNvSpPr txBox="1"/>
          <p:nvPr>
            <p:custDataLst>
              <p:tags r:id="rId4"/>
            </p:custDataLst>
          </p:nvPr>
        </p:nvSpPr>
        <p:spPr>
          <a:xfrm>
            <a:off x="3218631" y="1613129"/>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集成架构</a:t>
            </a:r>
            <a:endParaRPr lang="zh-CN" altLang="en-US" sz="2345" spc="195" dirty="0">
              <a:solidFill>
                <a:schemeClr val="bg1">
                  <a:lumMod val="50000"/>
                </a:schemeClr>
              </a:solidFill>
            </a:endParaRPr>
          </a:p>
        </p:txBody>
      </p:sp>
      <p:sp>
        <p:nvSpPr>
          <p:cNvPr id="7" name="MH_Number_3">
            <a:hlinkClick r:id="" action="ppaction://noaction"/>
          </p:cNvPr>
          <p:cNvSpPr txBox="1"/>
          <p:nvPr>
            <p:custDataLst>
              <p:tags r:id="rId5"/>
            </p:custDataLst>
          </p:nvPr>
        </p:nvSpPr>
        <p:spPr>
          <a:xfrm>
            <a:off x="2172752" y="2269716"/>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03</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8" name="MH_Entry_3">
            <a:hlinkClick r:id="" action="ppaction://noaction"/>
          </p:cNvPr>
          <p:cNvSpPr txBox="1"/>
          <p:nvPr>
            <p:custDataLst>
              <p:tags r:id="rId6"/>
            </p:custDataLst>
          </p:nvPr>
        </p:nvSpPr>
        <p:spPr>
          <a:xfrm>
            <a:off x="3214947" y="2239871"/>
            <a:ext cx="4622513" cy="645497"/>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接口集成</a:t>
            </a:r>
            <a:endParaRPr lang="en-US" altLang="zh-CN" sz="2345" spc="195" dirty="0">
              <a:solidFill>
                <a:schemeClr val="bg1">
                  <a:lumMod val="50000"/>
                </a:schemeClr>
              </a:solidFill>
            </a:endParaRPr>
          </a:p>
        </p:txBody>
      </p:sp>
      <p:sp>
        <p:nvSpPr>
          <p:cNvPr id="9" name="MH_Number_4">
            <a:hlinkClick r:id="" action="ppaction://noaction"/>
          </p:cNvPr>
          <p:cNvSpPr txBox="1"/>
          <p:nvPr>
            <p:custDataLst>
              <p:tags r:id="rId7"/>
            </p:custDataLst>
          </p:nvPr>
        </p:nvSpPr>
        <p:spPr>
          <a:xfrm>
            <a:off x="2172752" y="2906949"/>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04</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0" name="MH_Entry_4">
            <a:hlinkClick r:id="" action="ppaction://noaction"/>
          </p:cNvPr>
          <p:cNvSpPr txBox="1"/>
          <p:nvPr>
            <p:custDataLst>
              <p:tags r:id="rId8"/>
            </p:custDataLst>
          </p:nvPr>
        </p:nvSpPr>
        <p:spPr>
          <a:xfrm>
            <a:off x="3191414" y="3607130"/>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运行架构</a:t>
            </a:r>
            <a:endParaRPr lang="zh-CN" altLang="en-US" sz="2345" spc="195" dirty="0">
              <a:solidFill>
                <a:schemeClr val="bg1">
                  <a:lumMod val="50000"/>
                </a:schemeClr>
              </a:solidFill>
            </a:endParaRPr>
          </a:p>
        </p:txBody>
      </p:sp>
      <p:cxnSp>
        <p:nvCxnSpPr>
          <p:cNvPr id="11" name="MH_Others_1"/>
          <p:cNvCxnSpPr/>
          <p:nvPr>
            <p:custDataLst>
              <p:tags r:id="rId9"/>
            </p:custDataLst>
          </p:nvPr>
        </p:nvCxnSpPr>
        <p:spPr>
          <a:xfrm>
            <a:off x="2931634" y="1109840"/>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12" name="MH_Others_2"/>
          <p:cNvCxnSpPr/>
          <p:nvPr>
            <p:custDataLst>
              <p:tags r:id="rId10"/>
            </p:custDataLst>
          </p:nvPr>
        </p:nvCxnSpPr>
        <p:spPr>
          <a:xfrm>
            <a:off x="2931634" y="1745449"/>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13" name="MH_Others_3"/>
          <p:cNvCxnSpPr/>
          <p:nvPr>
            <p:custDataLst>
              <p:tags r:id="rId11"/>
            </p:custDataLst>
          </p:nvPr>
        </p:nvCxnSpPr>
        <p:spPr>
          <a:xfrm>
            <a:off x="2931634" y="2381058"/>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cxnSp>
        <p:nvCxnSpPr>
          <p:cNvPr id="14" name="MH_Others_4"/>
          <p:cNvCxnSpPr/>
          <p:nvPr>
            <p:custDataLst>
              <p:tags r:id="rId12"/>
            </p:custDataLst>
          </p:nvPr>
        </p:nvCxnSpPr>
        <p:spPr>
          <a:xfrm>
            <a:off x="2931634" y="3016667"/>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15" name="MH_Number_4">
            <a:hlinkClick r:id="" action="ppaction://noaction"/>
          </p:cNvPr>
          <p:cNvSpPr txBox="1"/>
          <p:nvPr>
            <p:custDataLst>
              <p:tags r:id="rId13"/>
            </p:custDataLst>
          </p:nvPr>
        </p:nvSpPr>
        <p:spPr>
          <a:xfrm>
            <a:off x="2172752" y="3544182"/>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05</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6" name="MH_Entry_4">
            <a:hlinkClick r:id="" action="ppaction://noaction"/>
          </p:cNvPr>
          <p:cNvSpPr txBox="1"/>
          <p:nvPr>
            <p:custDataLst>
              <p:tags r:id="rId14"/>
            </p:custDataLst>
          </p:nvPr>
        </p:nvSpPr>
        <p:spPr>
          <a:xfrm>
            <a:off x="3191414" y="2980388"/>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软件架构</a:t>
            </a:r>
            <a:endParaRPr lang="zh-CN" altLang="en-US" sz="2345" spc="195" dirty="0">
              <a:solidFill>
                <a:schemeClr val="bg1">
                  <a:lumMod val="50000"/>
                </a:schemeClr>
              </a:solidFill>
            </a:endParaRPr>
          </a:p>
        </p:txBody>
      </p:sp>
      <p:cxnSp>
        <p:nvCxnSpPr>
          <p:cNvPr id="17" name="MH_Others_4"/>
          <p:cNvCxnSpPr/>
          <p:nvPr>
            <p:custDataLst>
              <p:tags r:id="rId15"/>
            </p:custDataLst>
          </p:nvPr>
        </p:nvCxnSpPr>
        <p:spPr>
          <a:xfrm>
            <a:off x="2931634" y="3652276"/>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18" name="MH_Number_4">
            <a:hlinkClick r:id="" action="ppaction://noaction"/>
          </p:cNvPr>
          <p:cNvSpPr txBox="1"/>
          <p:nvPr>
            <p:custDataLst>
              <p:tags r:id="rId16"/>
            </p:custDataLst>
          </p:nvPr>
        </p:nvSpPr>
        <p:spPr>
          <a:xfrm>
            <a:off x="2172752" y="4181417"/>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06</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9" name="MH_Entry_4">
            <a:hlinkClick r:id="" action="ppaction://noaction"/>
          </p:cNvPr>
          <p:cNvSpPr txBox="1"/>
          <p:nvPr>
            <p:custDataLst>
              <p:tags r:id="rId17"/>
            </p:custDataLst>
          </p:nvPr>
        </p:nvSpPr>
        <p:spPr>
          <a:xfrm>
            <a:off x="7400959" y="1022692"/>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核心设计</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0" name="MH_Others_4"/>
          <p:cNvCxnSpPr/>
          <p:nvPr>
            <p:custDataLst>
              <p:tags r:id="rId18"/>
            </p:custDataLst>
          </p:nvPr>
        </p:nvCxnSpPr>
        <p:spPr>
          <a:xfrm>
            <a:off x="7134778" y="1222687"/>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21" name="MH_Entry_4">
            <a:hlinkClick r:id="" action="ppaction://noaction"/>
          </p:cNvPr>
          <p:cNvSpPr txBox="1"/>
          <p:nvPr>
            <p:custDataLst>
              <p:tags r:id="rId19"/>
            </p:custDataLst>
          </p:nvPr>
        </p:nvSpPr>
        <p:spPr>
          <a:xfrm>
            <a:off x="7395689" y="1668801"/>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运行维护</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MH_Number_4">
            <a:hlinkClick r:id="" action="ppaction://noaction"/>
          </p:cNvPr>
          <p:cNvSpPr txBox="1"/>
          <p:nvPr>
            <p:custDataLst>
              <p:tags r:id="rId20"/>
            </p:custDataLst>
          </p:nvPr>
        </p:nvSpPr>
        <p:spPr>
          <a:xfrm>
            <a:off x="6375896" y="1125912"/>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07</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cxnSp>
        <p:nvCxnSpPr>
          <p:cNvPr id="23" name="MH_Others_4"/>
          <p:cNvCxnSpPr/>
          <p:nvPr>
            <p:custDataLst>
              <p:tags r:id="rId21"/>
            </p:custDataLst>
          </p:nvPr>
        </p:nvCxnSpPr>
        <p:spPr>
          <a:xfrm>
            <a:off x="7134778" y="1858296"/>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24" name="MH_Number_4">
            <a:hlinkClick r:id="" action="ppaction://noaction"/>
          </p:cNvPr>
          <p:cNvSpPr txBox="1"/>
          <p:nvPr>
            <p:custDataLst>
              <p:tags r:id="rId22"/>
            </p:custDataLst>
          </p:nvPr>
        </p:nvSpPr>
        <p:spPr>
          <a:xfrm>
            <a:off x="6375896" y="1766775"/>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08</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25" name="MH_Entry_4">
            <a:hlinkClick r:id="" action="ppaction://noaction"/>
          </p:cNvPr>
          <p:cNvSpPr txBox="1"/>
          <p:nvPr>
            <p:custDataLst>
              <p:tags r:id="rId23"/>
            </p:custDataLst>
          </p:nvPr>
        </p:nvSpPr>
        <p:spPr>
          <a:xfrm>
            <a:off x="7402090" y="2961019"/>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数据库连接</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6" name="MH_Others_4"/>
          <p:cNvCxnSpPr/>
          <p:nvPr>
            <p:custDataLst>
              <p:tags r:id="rId24"/>
            </p:custDataLst>
          </p:nvPr>
        </p:nvCxnSpPr>
        <p:spPr>
          <a:xfrm>
            <a:off x="7134778" y="3129514"/>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27" name="MH_Number_4">
            <a:hlinkClick r:id="" action="ppaction://noaction"/>
          </p:cNvPr>
          <p:cNvSpPr txBox="1"/>
          <p:nvPr>
            <p:custDataLst>
              <p:tags r:id="rId25"/>
            </p:custDataLst>
          </p:nvPr>
        </p:nvSpPr>
        <p:spPr>
          <a:xfrm>
            <a:off x="6375896" y="3048501"/>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10</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28" name="MH_Entry_4">
            <a:hlinkClick r:id="" action="ppaction://noaction"/>
          </p:cNvPr>
          <p:cNvSpPr txBox="1"/>
          <p:nvPr>
            <p:custDataLst>
              <p:tags r:id="rId26"/>
            </p:custDataLst>
          </p:nvPr>
        </p:nvSpPr>
        <p:spPr>
          <a:xfrm>
            <a:off x="7377879" y="3607130"/>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灾备及验证</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9" name="MH_Others_4"/>
          <p:cNvCxnSpPr/>
          <p:nvPr>
            <p:custDataLst>
              <p:tags r:id="rId27"/>
            </p:custDataLst>
          </p:nvPr>
        </p:nvCxnSpPr>
        <p:spPr>
          <a:xfrm>
            <a:off x="7134778" y="3765123"/>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0" name="MH_Entry_4">
            <a:hlinkClick r:id="" action="ppaction://noaction"/>
          </p:cNvPr>
          <p:cNvSpPr txBox="1"/>
          <p:nvPr>
            <p:custDataLst>
              <p:tags r:id="rId28"/>
            </p:custDataLst>
          </p:nvPr>
        </p:nvSpPr>
        <p:spPr>
          <a:xfrm>
            <a:off x="3214947" y="4233873"/>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资源投入</a:t>
            </a:r>
            <a:endParaRPr lang="zh-CN" altLang="en-US" sz="2345" spc="195" dirty="0">
              <a:solidFill>
                <a:schemeClr val="bg1">
                  <a:lumMod val="50000"/>
                </a:schemeClr>
              </a:solidFill>
            </a:endParaRPr>
          </a:p>
        </p:txBody>
      </p:sp>
      <p:cxnSp>
        <p:nvCxnSpPr>
          <p:cNvPr id="31" name="MH_Others_4"/>
          <p:cNvCxnSpPr/>
          <p:nvPr>
            <p:custDataLst>
              <p:tags r:id="rId29"/>
            </p:custDataLst>
          </p:nvPr>
        </p:nvCxnSpPr>
        <p:spPr>
          <a:xfrm>
            <a:off x="2931634" y="4287887"/>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2" name="MH_Number_4">
            <a:hlinkClick r:id="" action="ppaction://noaction"/>
          </p:cNvPr>
          <p:cNvSpPr txBox="1"/>
          <p:nvPr>
            <p:custDataLst>
              <p:tags r:id="rId30"/>
            </p:custDataLst>
          </p:nvPr>
        </p:nvSpPr>
        <p:spPr>
          <a:xfrm>
            <a:off x="6375896" y="3689366"/>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11</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33" name="MH_Entry_4">
            <a:hlinkClick r:id="" action="ppaction://noaction"/>
          </p:cNvPr>
          <p:cNvSpPr txBox="1"/>
          <p:nvPr>
            <p:custDataLst>
              <p:tags r:id="rId31"/>
            </p:custDataLst>
          </p:nvPr>
        </p:nvSpPr>
        <p:spPr>
          <a:xfrm>
            <a:off x="7390419" y="2314910"/>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定时任务</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MH_Others_4"/>
          <p:cNvCxnSpPr/>
          <p:nvPr>
            <p:custDataLst>
              <p:tags r:id="rId32"/>
            </p:custDataLst>
          </p:nvPr>
        </p:nvCxnSpPr>
        <p:spPr>
          <a:xfrm>
            <a:off x="7134778" y="2493905"/>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5" name="MH_Number_4">
            <a:hlinkClick r:id="" action="ppaction://noaction"/>
          </p:cNvPr>
          <p:cNvSpPr txBox="1"/>
          <p:nvPr>
            <p:custDataLst>
              <p:tags r:id="rId33"/>
            </p:custDataLst>
          </p:nvPr>
        </p:nvSpPr>
        <p:spPr>
          <a:xfrm>
            <a:off x="6375896" y="2407638"/>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09</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36" name="MH_Entry_4">
            <a:hlinkClick r:id="" action="ppaction://noaction"/>
          </p:cNvPr>
          <p:cNvSpPr txBox="1"/>
          <p:nvPr>
            <p:custDataLst>
              <p:tags r:id="rId34"/>
            </p:custDataLst>
          </p:nvPr>
        </p:nvSpPr>
        <p:spPr>
          <a:xfrm>
            <a:off x="7400959" y="4176424"/>
            <a:ext cx="4622513" cy="531722"/>
          </a:xfrm>
          <a:prstGeom prst="rect">
            <a:avLst/>
          </a:prstGeom>
          <a:noFill/>
        </p:spPr>
        <p:txBody>
          <a:bodyPr wrap="square" lIns="0" tIns="0" rIns="0" bIns="0" rtlCol="0" anchor="ctr" anchorCtr="0">
            <a:normAutofit/>
          </a:bodyPr>
          <a:lstStyle>
            <a:defPPr>
              <a:defRPr lang="zh-CN"/>
            </a:defPPr>
            <a:lvl1pPr>
              <a:defRPr sz="1600">
                <a:solidFill>
                  <a:srgbClr val="333333"/>
                </a:solidFill>
                <a:latin typeface="华文细黑" panose="02010600040101010101" pitchFamily="2" charset="-122"/>
                <a:ea typeface="华文细黑" panose="02010600040101010101" pitchFamily="2" charset="-122"/>
              </a:defRPr>
            </a:lvl1pPr>
          </a:lstStyle>
          <a:p>
            <a:r>
              <a:rPr lang="zh-CN" altLang="en-US" sz="2345" dirty="0"/>
              <a:t>安全基线</a:t>
            </a:r>
            <a:endParaRPr lang="zh-CN" altLang="en-US" sz="2345" spc="1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7" name="MH_Others_4"/>
          <p:cNvCxnSpPr/>
          <p:nvPr>
            <p:custDataLst>
              <p:tags r:id="rId35"/>
            </p:custDataLst>
          </p:nvPr>
        </p:nvCxnSpPr>
        <p:spPr>
          <a:xfrm>
            <a:off x="7134778" y="4308752"/>
            <a:ext cx="0" cy="311949"/>
          </a:xfrm>
          <a:prstGeom prst="line">
            <a:avLst/>
          </a:prstGeom>
          <a:ln w="25400">
            <a:solidFill>
              <a:srgbClr val="D1D1D1"/>
            </a:solidFill>
          </a:ln>
        </p:spPr>
        <p:style>
          <a:lnRef idx="1">
            <a:schemeClr val="accent1"/>
          </a:lnRef>
          <a:fillRef idx="0">
            <a:schemeClr val="accent1"/>
          </a:fillRef>
          <a:effectRef idx="0">
            <a:schemeClr val="accent1"/>
          </a:effectRef>
          <a:fontRef idx="minor">
            <a:schemeClr val="tx1"/>
          </a:fontRef>
        </p:style>
      </p:cxnSp>
      <p:sp>
        <p:nvSpPr>
          <p:cNvPr id="38" name="MH_Number_4">
            <a:hlinkClick r:id="" action="ppaction://noaction"/>
          </p:cNvPr>
          <p:cNvSpPr txBox="1"/>
          <p:nvPr>
            <p:custDataLst>
              <p:tags r:id="rId36"/>
            </p:custDataLst>
          </p:nvPr>
        </p:nvSpPr>
        <p:spPr>
          <a:xfrm>
            <a:off x="6375896" y="4232995"/>
            <a:ext cx="515782" cy="531722"/>
          </a:xfrm>
          <a:prstGeom prst="rect">
            <a:avLst/>
          </a:prstGeom>
          <a:noFill/>
        </p:spPr>
        <p:txBody>
          <a:bodyPr wrap="square" lIns="0" tIns="0" rIns="0" bIns="0" rtlCol="0" anchor="ctr" anchorCtr="0">
            <a:noAutofit/>
          </a:bodyPr>
          <a:lstStyle>
            <a:defPPr>
              <a:defRPr lang="zh-CN"/>
            </a:defPPr>
            <a:lvl1pPr algn="ctr">
              <a:defRPr sz="2000">
                <a:solidFill>
                  <a:srgbClr val="00B0F0"/>
                </a:solidFill>
                <a:latin typeface="华文中宋" panose="02010600040101010101" pitchFamily="2" charset="-122"/>
                <a:ea typeface="华文中宋" panose="02010600040101010101" pitchFamily="2" charset="-122"/>
              </a:defRPr>
            </a:lvl1pPr>
          </a:lstStyle>
          <a:p>
            <a:r>
              <a:rPr lang="en-US" altLang="zh-CN" sz="2345" b="1" dirty="0">
                <a:solidFill>
                  <a:schemeClr val="bg1">
                    <a:lumMod val="50000"/>
                  </a:schemeClr>
                </a:solidFill>
                <a:latin typeface="华文细黑" panose="02010600040101010101" pitchFamily="2" charset="-122"/>
                <a:ea typeface="华文细黑" panose="02010600040101010101" pitchFamily="2" charset="-122"/>
              </a:rPr>
              <a:t>12</a:t>
            </a:r>
            <a:endParaRPr lang="zh-CN" altLang="en-US" sz="2345" b="1" dirty="0">
              <a:solidFill>
                <a:schemeClr val="bg1">
                  <a:lumMod val="50000"/>
                </a:schemeClr>
              </a:solidFill>
              <a:latin typeface="华文细黑" panose="02010600040101010101" pitchFamily="2" charset="-122"/>
              <a:ea typeface="华文细黑" panose="02010600040101010101" pitchFamily="2" charset="-122"/>
            </a:endParaRPr>
          </a:p>
        </p:txBody>
      </p:sp>
    </p:spTree>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#01-</a:t>
            </a:r>
            <a:r>
              <a:rPr sz="2400" dirty="0">
                <a:sym typeface="+mn-ea"/>
              </a:rPr>
              <a:t>运输管理系统</a:t>
            </a:r>
            <a:r>
              <a:rPr lang="zh-CN" altLang="en-US" sz="2400" dirty="0"/>
              <a:t>系统</a:t>
            </a:r>
            <a:r>
              <a:rPr lang="en-US" altLang="zh-CN" sz="2400" dirty="0"/>
              <a:t>-</a:t>
            </a:r>
            <a:r>
              <a:rPr lang="zh-CN" altLang="en-US" sz="2400" dirty="0"/>
              <a:t>功能架构</a:t>
            </a:r>
            <a:endParaRPr lang="zh-CN" altLang="en-US" dirty="0"/>
          </a:p>
        </p:txBody>
      </p:sp>
      <p:sp>
        <p:nvSpPr>
          <p:cNvPr id="5" name="文本框 2"/>
          <p:cNvSpPr txBox="1"/>
          <p:nvPr/>
        </p:nvSpPr>
        <p:spPr>
          <a:xfrm>
            <a:off x="554573" y="76"/>
            <a:ext cx="8481468" cy="420948"/>
          </a:xfrm>
          <a:prstGeom prst="rect">
            <a:avLst/>
          </a:prstGeom>
          <a:solidFill>
            <a:schemeClr val="accent5">
              <a:lumMod val="50000"/>
            </a:schemeClr>
          </a:solidFill>
        </p:spPr>
        <p:txBody>
          <a:bodyPr wrap="square">
            <a:spAutoFit/>
          </a:bodyPr>
          <a:lstStyle/>
          <a:p>
            <a:pPr>
              <a:defRPr/>
            </a:pPr>
            <a:r>
              <a:rPr lang="zh-CN" altLang="en-US" sz="1075" b="1" dirty="0">
                <a:solidFill>
                  <a:schemeClr val="bg1"/>
                </a:solidFill>
                <a:latin typeface="微软雅黑" panose="020B0503020204020204" pitchFamily="34" charset="-122"/>
                <a:ea typeface="微软雅黑" panose="020B0503020204020204" pitchFamily="34" charset="-122"/>
              </a:rPr>
              <a:t>功能架构：</a:t>
            </a:r>
            <a:endParaRPr lang="en-US" altLang="zh-CN" sz="1075" b="1" dirty="0">
              <a:solidFill>
                <a:schemeClr val="bg1"/>
              </a:solidFill>
              <a:latin typeface="微软雅黑" panose="020B0503020204020204" pitchFamily="34" charset="-122"/>
              <a:ea typeface="微软雅黑" panose="020B0503020204020204" pitchFamily="34" charset="-122"/>
            </a:endParaRPr>
          </a:p>
          <a:p>
            <a:pPr>
              <a:defRPr/>
            </a:pPr>
            <a:r>
              <a:rPr lang="en-US" altLang="zh-CN" sz="1075" b="1" dirty="0">
                <a:solidFill>
                  <a:schemeClr val="bg1"/>
                </a:solidFill>
                <a:latin typeface="微软雅黑" panose="020B0503020204020204" pitchFamily="34" charset="-122"/>
                <a:ea typeface="微软雅黑" panose="020B0503020204020204" pitchFamily="34" charset="-122"/>
              </a:rPr>
              <a:t>               </a:t>
            </a:r>
            <a:r>
              <a:rPr lang="zh-CN" altLang="en-US" sz="1075" b="1" dirty="0">
                <a:solidFill>
                  <a:schemeClr val="bg1"/>
                </a:solidFill>
                <a:latin typeface="微软雅黑" panose="020B0503020204020204" pitchFamily="34" charset="-122"/>
                <a:ea typeface="微软雅黑" panose="020B0503020204020204" pitchFamily="34" charset="-122"/>
              </a:rPr>
              <a:t>描述系统具备哪些功能模块，再分别描述各个功能模块中具备哪些功能</a:t>
            </a:r>
            <a:endParaRPr lang="en-US" altLang="zh-CN" sz="1075" b="1" dirty="0">
              <a:solidFill>
                <a:schemeClr val="bg1"/>
              </a:solidFill>
              <a:latin typeface="微软雅黑" panose="020B0503020204020204" pitchFamily="34" charset="-122"/>
              <a:ea typeface="微软雅黑" panose="020B0503020204020204" pitchFamily="34" charset="-122"/>
            </a:endParaRPr>
          </a:p>
        </p:txBody>
      </p:sp>
      <p:sp>
        <p:nvSpPr>
          <p:cNvPr id="3" name="圆柱体 125"/>
          <p:cNvSpPr/>
          <p:nvPr/>
        </p:nvSpPr>
        <p:spPr>
          <a:xfrm>
            <a:off x="10613031" y="2149259"/>
            <a:ext cx="115382" cy="4412058"/>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6" name="组合 5"/>
          <p:cNvGrpSpPr/>
          <p:nvPr/>
        </p:nvGrpSpPr>
        <p:grpSpPr>
          <a:xfrm>
            <a:off x="10663885" y="896131"/>
            <a:ext cx="1608116" cy="4998138"/>
            <a:chOff x="10663885" y="896131"/>
            <a:chExt cx="1608116" cy="4998138"/>
          </a:xfrm>
        </p:grpSpPr>
        <p:grpSp>
          <p:nvGrpSpPr>
            <p:cNvPr id="24" name="组合 23"/>
            <p:cNvGrpSpPr/>
            <p:nvPr/>
          </p:nvGrpSpPr>
          <p:grpSpPr>
            <a:xfrm>
              <a:off x="10663885" y="896131"/>
              <a:ext cx="1608116" cy="816847"/>
              <a:chOff x="596908" y="740397"/>
              <a:chExt cx="1608116" cy="816847"/>
            </a:xfrm>
          </p:grpSpPr>
          <p:pic>
            <p:nvPicPr>
              <p:cNvPr id="47" name="图片 46"/>
              <p:cNvPicPr>
                <a:picLocks noChangeAspect="1"/>
              </p:cNvPicPr>
              <p:nvPr/>
            </p:nvPicPr>
            <p:blipFill>
              <a:blip r:embed="rId3"/>
              <a:stretch>
                <a:fillRect/>
              </a:stretch>
            </p:blipFill>
            <p:spPr>
              <a:xfrm>
                <a:off x="596908" y="740397"/>
                <a:ext cx="1608116" cy="816847"/>
              </a:xfrm>
              <a:prstGeom prst="rect">
                <a:avLst/>
              </a:prstGeom>
            </p:spPr>
          </p:pic>
          <p:sp>
            <p:nvSpPr>
              <p:cNvPr id="55" name="文本框 54"/>
              <p:cNvSpPr txBox="1"/>
              <p:nvPr/>
            </p:nvSpPr>
            <p:spPr>
              <a:xfrm>
                <a:off x="913278" y="1047852"/>
                <a:ext cx="10823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私有云部署</a:t>
                </a:r>
              </a:p>
            </p:txBody>
          </p:sp>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6193" y="795589"/>
                <a:ext cx="304626" cy="293000"/>
              </a:xfrm>
              <a:prstGeom prst="rect">
                <a:avLst/>
              </a:prstGeom>
            </p:spPr>
          </p:pic>
        </p:grpSp>
        <p:sp>
          <p:nvSpPr>
            <p:cNvPr id="57" name="圆角矩形 104"/>
            <p:cNvSpPr/>
            <p:nvPr/>
          </p:nvSpPr>
          <p:spPr>
            <a:xfrm>
              <a:off x="10859749" y="2115703"/>
              <a:ext cx="1216660" cy="3778566"/>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58" name="圆角矩形 105"/>
            <p:cNvSpPr/>
            <p:nvPr/>
          </p:nvSpPr>
          <p:spPr>
            <a:xfrm>
              <a:off x="10944693" y="2324892"/>
              <a:ext cx="1061872" cy="17054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solidFill>
                    <a:prstClr val="black"/>
                  </a:solidFill>
                  <a:latin typeface="黑体" panose="02010609060101010101" pitchFamily="49" charset="-122"/>
                  <a:ea typeface="黑体" panose="02010609060101010101" pitchFamily="49" charset="-122"/>
                </a:rPr>
                <a:t>负载均衡</a:t>
              </a:r>
              <a:endParaRPr lang="en-US" altLang="zh-CN" sz="1100" dirty="0">
                <a:solidFill>
                  <a:prstClr val="black"/>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Rest</a:t>
              </a:r>
              <a:r>
                <a:rPr kumimoji="0" lang="zh-CN" altLang="en-US"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集成</a:t>
              </a: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SOAP</a:t>
              </a:r>
              <a:r>
                <a:rPr kumimoji="0" lang="zh-CN" altLang="en-US"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集成</a:t>
              </a: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微服务架构</a:t>
              </a: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三级数据库</a:t>
              </a:r>
              <a:endParaRPr kumimoji="0" lang="en-US" altLang="zh-CN" sz="11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59" name="圆角矩形 106"/>
            <p:cNvSpPr/>
            <p:nvPr/>
          </p:nvSpPr>
          <p:spPr>
            <a:xfrm>
              <a:off x="10950000" y="4153524"/>
              <a:ext cx="1047153" cy="13294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缓存</a:t>
              </a:r>
              <a:r>
                <a:rPr kumimoji="0" lang="en-US" altLang="zh-CN"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t>
              </a:r>
              <a:r>
                <a:rPr kumimoji="0" lang="en-US" altLang="zh-CN" sz="110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rPr>
                <a:t>redis</a:t>
              </a:r>
              <a:endParaRPr kumimoji="0" lang="en-US" altLang="zh-CN"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本地存储</a:t>
              </a:r>
              <a:endParaRPr lang="en-US" altLang="zh-CN" sz="1100" dirty="0">
                <a:solidFill>
                  <a:prstClr val="black"/>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a:p>
              <a:pPr lvl="0" algn="ctr">
                <a:defRPr/>
              </a:pPr>
              <a:r>
                <a:rPr lang="en-US" altLang="zh-CN" sz="1100" dirty="0">
                  <a:solidFill>
                    <a:schemeClr val="tx1"/>
                  </a:solidFill>
                  <a:latin typeface="黑体" panose="02010609060101010101" pitchFamily="49" charset="-122"/>
                  <a:ea typeface="黑体" panose="02010609060101010101" pitchFamily="49" charset="-122"/>
                </a:rPr>
                <a:t>OAuth2.0</a:t>
              </a:r>
            </a:p>
            <a:p>
              <a:pPr lvl="0" algn="ctr">
                <a:defRPr/>
              </a:pPr>
              <a:r>
                <a:rPr lang="zh-CN" altLang="zh-CN" sz="1100" dirty="0">
                  <a:solidFill>
                    <a:schemeClr val="tx1"/>
                  </a:solidFill>
                  <a:latin typeface="黑体" panose="02010609060101010101" pitchFamily="49" charset="-122"/>
                  <a:ea typeface="黑体" panose="02010609060101010101" pitchFamily="49" charset="-122"/>
                </a:rPr>
                <a:t> </a:t>
              </a:r>
              <a:endParaRPr kumimoji="0" lang="en-US" altLang="zh-CN" sz="110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开放</a:t>
              </a:r>
              <a:r>
                <a:rPr kumimoji="0" lang="en-US" altLang="zh-CN" sz="110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API</a:t>
              </a:r>
            </a:p>
          </p:txBody>
        </p:sp>
        <p:sp>
          <p:nvSpPr>
            <p:cNvPr id="60" name="流程图: 摘录 71"/>
            <p:cNvSpPr/>
            <p:nvPr/>
          </p:nvSpPr>
          <p:spPr>
            <a:xfrm>
              <a:off x="10697772" y="1825042"/>
              <a:ext cx="1556032" cy="482704"/>
            </a:xfrm>
            <a:prstGeom prst="flowChartExtra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grpSp>
        <p:nvGrpSpPr>
          <p:cNvPr id="61" name="组合 60"/>
          <p:cNvGrpSpPr/>
          <p:nvPr/>
        </p:nvGrpSpPr>
        <p:grpSpPr>
          <a:xfrm>
            <a:off x="10403194" y="5953681"/>
            <a:ext cx="1687214" cy="545743"/>
            <a:chOff x="10403194" y="5953681"/>
            <a:chExt cx="1687214" cy="545743"/>
          </a:xfrm>
        </p:grpSpPr>
        <p:sp>
          <p:nvSpPr>
            <p:cNvPr id="62" name="上下箭头 13"/>
            <p:cNvSpPr/>
            <p:nvPr/>
          </p:nvSpPr>
          <p:spPr>
            <a:xfrm rot="5400000">
              <a:off x="10475724" y="5943408"/>
              <a:ext cx="432000" cy="577060"/>
            </a:xfrm>
            <a:prstGeom prst="up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3" name="云形 62"/>
            <p:cNvSpPr/>
            <p:nvPr/>
          </p:nvSpPr>
          <p:spPr>
            <a:xfrm>
              <a:off x="10873748" y="5953681"/>
              <a:ext cx="1216660" cy="545743"/>
            </a:xfrm>
            <a:prstGeom prst="clou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黑体" panose="02010609060101010101" pitchFamily="49" charset="-122"/>
                  <a:ea typeface="黑体" panose="02010609060101010101" pitchFamily="49" charset="-122"/>
                </a:rPr>
                <a:t>外部系统</a:t>
              </a:r>
              <a:endParaRPr kumimoji="1" lang="en-US" altLang="zh-CN" sz="1100" dirty="0">
                <a:solidFill>
                  <a:schemeClr val="bg1"/>
                </a:solidFill>
                <a:latin typeface="黑体" panose="02010609060101010101" pitchFamily="49" charset="-122"/>
                <a:ea typeface="黑体" panose="02010609060101010101" pitchFamily="49" charset="-122"/>
              </a:endParaRPr>
            </a:p>
          </p:txBody>
        </p:sp>
      </p:grpSp>
      <p:grpSp>
        <p:nvGrpSpPr>
          <p:cNvPr id="64" name="组合 63"/>
          <p:cNvGrpSpPr/>
          <p:nvPr/>
        </p:nvGrpSpPr>
        <p:grpSpPr>
          <a:xfrm>
            <a:off x="1503356" y="2161670"/>
            <a:ext cx="9036965" cy="4365367"/>
            <a:chOff x="1500816" y="2161670"/>
            <a:chExt cx="9036965" cy="4365367"/>
          </a:xfrm>
        </p:grpSpPr>
        <p:grpSp>
          <p:nvGrpSpPr>
            <p:cNvPr id="65" name="组合 64"/>
            <p:cNvGrpSpPr/>
            <p:nvPr/>
          </p:nvGrpSpPr>
          <p:grpSpPr>
            <a:xfrm>
              <a:off x="4099642" y="2222765"/>
              <a:ext cx="1813867" cy="1020063"/>
              <a:chOff x="2782747" y="1883792"/>
              <a:chExt cx="1813867" cy="1020063"/>
            </a:xfrm>
          </p:grpSpPr>
          <p:sp>
            <p:nvSpPr>
              <p:cNvPr id="66" name="矩形: 圆角 99"/>
              <p:cNvSpPr/>
              <p:nvPr/>
            </p:nvSpPr>
            <p:spPr>
              <a:xfrm>
                <a:off x="2782747" y="1883792"/>
                <a:ext cx="1813867" cy="1020063"/>
              </a:xfrm>
              <a:prstGeom prst="roundRect">
                <a:avLst>
                  <a:gd name="adj" fmla="val 7286"/>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文本框 66"/>
              <p:cNvSpPr txBox="1"/>
              <p:nvPr/>
            </p:nvSpPr>
            <p:spPr>
              <a:xfrm>
                <a:off x="3183841" y="1909855"/>
                <a:ext cx="1173942" cy="276946"/>
              </a:xfrm>
              <a:prstGeom prst="rect">
                <a:avLst/>
              </a:prstGeom>
              <a:noFill/>
            </p:spPr>
            <p:txBody>
              <a:bodyPr wrap="none" rtlCol="0">
                <a:spAutoFit/>
              </a:bodyPr>
              <a:lstStyle/>
              <a:p>
                <a:r>
                  <a:rPr lang="zh-CN" altLang="en-US" sz="1200" b="1" dirty="0">
                    <a:latin typeface="黑体" panose="02010609060101010101" pitchFamily="49" charset="-122"/>
                    <a:ea typeface="黑体" panose="02010609060101010101" pitchFamily="49" charset="-122"/>
                  </a:rPr>
                  <a:t>组织</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权限体系</a:t>
                </a:r>
              </a:p>
            </p:txBody>
          </p:sp>
          <p:sp>
            <p:nvSpPr>
              <p:cNvPr id="68" name="矩形 67"/>
              <p:cNvSpPr/>
              <p:nvPr/>
            </p:nvSpPr>
            <p:spPr>
              <a:xfrm>
                <a:off x="3763822" y="2217167"/>
                <a:ext cx="735330" cy="272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账号管理</a:t>
                </a:r>
              </a:p>
            </p:txBody>
          </p:sp>
          <p:sp>
            <p:nvSpPr>
              <p:cNvPr id="69" name="矩形 68"/>
              <p:cNvSpPr/>
              <p:nvPr/>
            </p:nvSpPr>
            <p:spPr>
              <a:xfrm>
                <a:off x="2879902" y="2524507"/>
                <a:ext cx="746125" cy="260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角色管理</a:t>
                </a:r>
              </a:p>
            </p:txBody>
          </p:sp>
          <p:sp>
            <p:nvSpPr>
              <p:cNvPr id="70" name="矩形 69"/>
              <p:cNvSpPr/>
              <p:nvPr/>
            </p:nvSpPr>
            <p:spPr>
              <a:xfrm>
                <a:off x="2887522" y="2217167"/>
                <a:ext cx="746125" cy="245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组织管理</a:t>
                </a:r>
              </a:p>
            </p:txBody>
          </p:sp>
        </p:grpSp>
        <p:grpSp>
          <p:nvGrpSpPr>
            <p:cNvPr id="71" name="组合 70"/>
            <p:cNvGrpSpPr/>
            <p:nvPr/>
          </p:nvGrpSpPr>
          <p:grpSpPr>
            <a:xfrm>
              <a:off x="1913129" y="2216102"/>
              <a:ext cx="2020570" cy="1136015"/>
              <a:chOff x="811986" y="1889371"/>
              <a:chExt cx="2020570" cy="1136015"/>
            </a:xfrm>
          </p:grpSpPr>
          <p:sp>
            <p:nvSpPr>
              <p:cNvPr id="72" name="矩形: 圆角 99"/>
              <p:cNvSpPr/>
              <p:nvPr/>
            </p:nvSpPr>
            <p:spPr>
              <a:xfrm>
                <a:off x="811986" y="1889371"/>
                <a:ext cx="2020570" cy="1136015"/>
              </a:xfrm>
              <a:prstGeom prst="roundRect">
                <a:avLst>
                  <a:gd name="adj" fmla="val 8382"/>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文本框 72"/>
              <p:cNvSpPr txBox="1"/>
              <p:nvPr/>
            </p:nvSpPr>
            <p:spPr>
              <a:xfrm>
                <a:off x="1376736" y="1899335"/>
                <a:ext cx="954107" cy="276999"/>
              </a:xfrm>
              <a:prstGeom prst="rect">
                <a:avLst/>
              </a:prstGeom>
              <a:noFill/>
            </p:spPr>
            <p:txBody>
              <a:bodyPr wrap="none" rtlCol="0">
                <a:spAutoFit/>
              </a:bodyPr>
              <a:lstStyle/>
              <a:p>
                <a:r>
                  <a:rPr lang="zh-CN" altLang="en-US" sz="1200" b="1" dirty="0">
                    <a:latin typeface="黑体" panose="02010609060101010101" pitchFamily="49" charset="-122"/>
                    <a:ea typeface="黑体" panose="02010609060101010101" pitchFamily="49" charset="-122"/>
                  </a:rPr>
                  <a:t>主数据配置</a:t>
                </a:r>
              </a:p>
            </p:txBody>
          </p:sp>
          <p:sp>
            <p:nvSpPr>
              <p:cNvPr id="74" name="矩形 73"/>
              <p:cNvSpPr/>
              <p:nvPr/>
            </p:nvSpPr>
            <p:spPr>
              <a:xfrm>
                <a:off x="960576" y="2147816"/>
                <a:ext cx="842645" cy="25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企业主数据</a:t>
                </a:r>
              </a:p>
            </p:txBody>
          </p:sp>
          <p:sp>
            <p:nvSpPr>
              <p:cNvPr id="75" name="矩形 74"/>
              <p:cNvSpPr/>
              <p:nvPr/>
            </p:nvSpPr>
            <p:spPr>
              <a:xfrm>
                <a:off x="1885771" y="2150991"/>
                <a:ext cx="842645" cy="2749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物料主数据</a:t>
                </a:r>
              </a:p>
            </p:txBody>
          </p:sp>
          <p:sp>
            <p:nvSpPr>
              <p:cNvPr id="76" name="矩形 75"/>
              <p:cNvSpPr/>
              <p:nvPr/>
            </p:nvSpPr>
            <p:spPr>
              <a:xfrm>
                <a:off x="956766" y="2474841"/>
                <a:ext cx="831215" cy="2851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发货仓库主数据</a:t>
                </a:r>
              </a:p>
            </p:txBody>
          </p:sp>
        </p:grpSp>
        <p:grpSp>
          <p:nvGrpSpPr>
            <p:cNvPr id="78" name="组合 77"/>
            <p:cNvGrpSpPr/>
            <p:nvPr/>
          </p:nvGrpSpPr>
          <p:grpSpPr>
            <a:xfrm>
              <a:off x="8535625" y="2209074"/>
              <a:ext cx="1930278" cy="1020063"/>
              <a:chOff x="4781554" y="1891304"/>
              <a:chExt cx="1895684" cy="1020063"/>
            </a:xfrm>
          </p:grpSpPr>
          <p:grpSp>
            <p:nvGrpSpPr>
              <p:cNvPr id="79" name="组合 78"/>
              <p:cNvGrpSpPr/>
              <p:nvPr/>
            </p:nvGrpSpPr>
            <p:grpSpPr>
              <a:xfrm>
                <a:off x="4781554" y="1891304"/>
                <a:ext cx="1895684" cy="1020063"/>
                <a:chOff x="5036741" y="1891304"/>
                <a:chExt cx="1895684" cy="1020063"/>
              </a:xfrm>
            </p:grpSpPr>
            <p:sp>
              <p:nvSpPr>
                <p:cNvPr id="80" name="矩形: 圆角 99"/>
                <p:cNvSpPr/>
                <p:nvPr/>
              </p:nvSpPr>
              <p:spPr>
                <a:xfrm>
                  <a:off x="5036741" y="1891304"/>
                  <a:ext cx="1895684" cy="1020063"/>
                </a:xfrm>
                <a:prstGeom prst="roundRect">
                  <a:avLst>
                    <a:gd name="adj" fmla="val 7286"/>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81" name="文本框 80"/>
                <p:cNvSpPr txBox="1"/>
                <p:nvPr/>
              </p:nvSpPr>
              <p:spPr>
                <a:xfrm>
                  <a:off x="5608186" y="1891304"/>
                  <a:ext cx="800219" cy="276999"/>
                </a:xfrm>
                <a:prstGeom prst="rect">
                  <a:avLst/>
                </a:prstGeom>
                <a:noFill/>
              </p:spPr>
              <p:txBody>
                <a:bodyPr wrap="none" rtlCol="0">
                  <a:spAutoFit/>
                </a:bodyPr>
                <a:lstStyle/>
                <a:p>
                  <a:r>
                    <a:rPr lang="zh-CN" altLang="en-US" sz="1200" b="1" dirty="0">
                      <a:latin typeface="黑体" panose="02010609060101010101" pitchFamily="49" charset="-122"/>
                      <a:ea typeface="黑体" panose="02010609060101010101" pitchFamily="49" charset="-122"/>
                    </a:rPr>
                    <a:t>资源管理</a:t>
                  </a:r>
                </a:p>
              </p:txBody>
            </p:sp>
            <p:sp>
              <p:nvSpPr>
                <p:cNvPr id="82" name="矩形 81"/>
                <p:cNvSpPr/>
                <p:nvPr/>
              </p:nvSpPr>
              <p:spPr>
                <a:xfrm>
                  <a:off x="5096222" y="2112349"/>
                  <a:ext cx="837185" cy="1967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承运商管理</a:t>
                  </a:r>
                </a:p>
              </p:txBody>
            </p:sp>
            <p:sp>
              <p:nvSpPr>
                <p:cNvPr id="83" name="矩形 82"/>
                <p:cNvSpPr/>
                <p:nvPr/>
              </p:nvSpPr>
              <p:spPr>
                <a:xfrm>
                  <a:off x="6044566" y="2361478"/>
                  <a:ext cx="745160" cy="1929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车辆管理</a:t>
                  </a:r>
                </a:p>
              </p:txBody>
            </p:sp>
            <p:sp>
              <p:nvSpPr>
                <p:cNvPr id="84" name="矩形 83"/>
                <p:cNvSpPr/>
                <p:nvPr/>
              </p:nvSpPr>
              <p:spPr>
                <a:xfrm>
                  <a:off x="5088274" y="2364446"/>
                  <a:ext cx="837185" cy="186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司机管理</a:t>
                  </a:r>
                </a:p>
              </p:txBody>
            </p:sp>
            <p:sp>
              <p:nvSpPr>
                <p:cNvPr id="85" name="矩形 84"/>
                <p:cNvSpPr/>
                <p:nvPr/>
              </p:nvSpPr>
              <p:spPr>
                <a:xfrm>
                  <a:off x="6038550" y="2614446"/>
                  <a:ext cx="768590" cy="2180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考核设置</a:t>
                  </a:r>
                </a:p>
              </p:txBody>
            </p:sp>
          </p:grpSp>
          <p:sp>
            <p:nvSpPr>
              <p:cNvPr id="87" name="矩形 86"/>
              <p:cNvSpPr/>
              <p:nvPr/>
            </p:nvSpPr>
            <p:spPr>
              <a:xfrm>
                <a:off x="5793351" y="2120788"/>
                <a:ext cx="745160" cy="1929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分配规则</a:t>
                </a:r>
              </a:p>
            </p:txBody>
          </p:sp>
        </p:grpSp>
        <p:sp>
          <p:nvSpPr>
            <p:cNvPr id="88" name="矩形: 圆角 99"/>
            <p:cNvSpPr/>
            <p:nvPr/>
          </p:nvSpPr>
          <p:spPr>
            <a:xfrm>
              <a:off x="1500817" y="3546014"/>
              <a:ext cx="7862303" cy="1834621"/>
            </a:xfrm>
            <a:prstGeom prst="roundRect">
              <a:avLst>
                <a:gd name="adj" fmla="val 5656"/>
              </a:avLst>
            </a:prstGeom>
            <a:no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500" b="1" dirty="0">
                  <a:solidFill>
                    <a:schemeClr val="tx1"/>
                  </a:solidFill>
                  <a:latin typeface="黑体" panose="02010609060101010101" pitchFamily="49" charset="-122"/>
                  <a:ea typeface="黑体" panose="02010609060101010101" pitchFamily="49" charset="-122"/>
                </a:rPr>
                <a:t>运输管理</a:t>
              </a:r>
            </a:p>
          </p:txBody>
        </p:sp>
        <p:sp>
          <p:nvSpPr>
            <p:cNvPr id="89" name="矩形: 圆角 23"/>
            <p:cNvSpPr/>
            <p:nvPr/>
          </p:nvSpPr>
          <p:spPr>
            <a:xfrm>
              <a:off x="1944264" y="3666370"/>
              <a:ext cx="1637624" cy="1638622"/>
            </a:xfrm>
            <a:prstGeom prst="roundRect">
              <a:avLst>
                <a:gd name="adj" fmla="val 8876"/>
              </a:avLst>
            </a:prstGeom>
            <a:solidFill>
              <a:schemeClr val="accent6">
                <a:lumMod val="20000"/>
                <a:lumOff val="80000"/>
              </a:schemeClr>
            </a:solidFill>
            <a:ln>
              <a:solidFill>
                <a:schemeClr val="accent6">
                  <a:lumMod val="20000"/>
                  <a:lumOff val="80000"/>
                </a:schemeClr>
              </a:solidFill>
              <a:prstDash val="dashDot"/>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zh-CN" altLang="en-US" sz="1200" b="1" dirty="0">
                  <a:solidFill>
                    <a:schemeClr val="tx1"/>
                  </a:solidFill>
                  <a:latin typeface="黑体" panose="02010609060101010101" pitchFamily="49" charset="-122"/>
                  <a:ea typeface="黑体" panose="02010609060101010101" pitchFamily="49" charset="-122"/>
                </a:rPr>
                <a:t>订单中心</a:t>
              </a:r>
            </a:p>
          </p:txBody>
        </p:sp>
        <p:sp>
          <p:nvSpPr>
            <p:cNvPr id="90" name="矩形: 圆角 99"/>
            <p:cNvSpPr/>
            <p:nvPr/>
          </p:nvSpPr>
          <p:spPr>
            <a:xfrm>
              <a:off x="1500817" y="5549401"/>
              <a:ext cx="7862302" cy="977636"/>
            </a:xfrm>
            <a:prstGeom prst="roundRect">
              <a:avLst>
                <a:gd name="adj" fmla="val 7966"/>
              </a:avLst>
            </a:prstGeom>
            <a:solidFill>
              <a:srgbClr val="FFFFBF"/>
            </a:solid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500" b="1" dirty="0">
                  <a:solidFill>
                    <a:schemeClr val="tx1"/>
                  </a:solidFill>
                  <a:latin typeface="黑体" panose="02010609060101010101" pitchFamily="49" charset="-122"/>
                  <a:ea typeface="黑体" panose="02010609060101010101" pitchFamily="49" charset="-122"/>
                </a:rPr>
                <a:t>结算管理</a:t>
              </a:r>
            </a:p>
          </p:txBody>
        </p:sp>
        <p:sp>
          <p:nvSpPr>
            <p:cNvPr id="91" name="矩形: 圆角 23"/>
            <p:cNvSpPr/>
            <p:nvPr/>
          </p:nvSpPr>
          <p:spPr>
            <a:xfrm>
              <a:off x="3631029" y="3666370"/>
              <a:ext cx="3952327" cy="1638622"/>
            </a:xfrm>
            <a:prstGeom prst="roundRect">
              <a:avLst>
                <a:gd name="adj" fmla="val 10827"/>
              </a:avLst>
            </a:prstGeom>
            <a:solidFill>
              <a:schemeClr val="accent6">
                <a:lumMod val="20000"/>
                <a:lumOff val="80000"/>
              </a:schemeClr>
            </a:solidFill>
            <a:ln>
              <a:solidFill>
                <a:schemeClr val="accent6">
                  <a:lumMod val="20000"/>
                  <a:lumOff val="80000"/>
                </a:schemeClr>
              </a:solidFill>
              <a:prstDash val="dashDot"/>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zh-CN" altLang="en-US" sz="1200" b="1" dirty="0">
                  <a:solidFill>
                    <a:schemeClr val="tx1"/>
                  </a:solidFill>
                  <a:latin typeface="黑体" panose="02010609060101010101" pitchFamily="49" charset="-122"/>
                  <a:ea typeface="黑体" panose="02010609060101010101" pitchFamily="49" charset="-122"/>
                </a:rPr>
                <a:t>运单中心</a:t>
              </a:r>
            </a:p>
          </p:txBody>
        </p:sp>
        <p:sp>
          <p:nvSpPr>
            <p:cNvPr id="92" name="矩形 91"/>
            <p:cNvSpPr/>
            <p:nvPr/>
          </p:nvSpPr>
          <p:spPr>
            <a:xfrm>
              <a:off x="6266491" y="3938430"/>
              <a:ext cx="1105225" cy="256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调度派车</a:t>
              </a:r>
            </a:p>
          </p:txBody>
        </p:sp>
        <p:sp>
          <p:nvSpPr>
            <p:cNvPr id="93" name="矩形 92"/>
            <p:cNvSpPr/>
            <p:nvPr/>
          </p:nvSpPr>
          <p:spPr>
            <a:xfrm>
              <a:off x="6256791" y="4260677"/>
              <a:ext cx="1105225" cy="246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节点更新</a:t>
              </a:r>
            </a:p>
          </p:txBody>
        </p:sp>
        <p:sp>
          <p:nvSpPr>
            <p:cNvPr id="94" name="矩形 93"/>
            <p:cNvSpPr/>
            <p:nvPr/>
          </p:nvSpPr>
          <p:spPr>
            <a:xfrm>
              <a:off x="6268095" y="4581364"/>
              <a:ext cx="1105225" cy="2584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签收管理</a:t>
              </a:r>
            </a:p>
          </p:txBody>
        </p:sp>
        <p:sp>
          <p:nvSpPr>
            <p:cNvPr id="95" name="矩形 94"/>
            <p:cNvSpPr/>
            <p:nvPr/>
          </p:nvSpPr>
          <p:spPr>
            <a:xfrm>
              <a:off x="6259108" y="4910972"/>
              <a:ext cx="1105225" cy="2785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异常报备</a:t>
              </a:r>
            </a:p>
          </p:txBody>
        </p:sp>
        <p:sp>
          <p:nvSpPr>
            <p:cNvPr id="96" name="矩形 95"/>
            <p:cNvSpPr/>
            <p:nvPr/>
          </p:nvSpPr>
          <p:spPr>
            <a:xfrm>
              <a:off x="3908583" y="4175364"/>
              <a:ext cx="306819" cy="8426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运单列表</a:t>
              </a:r>
            </a:p>
          </p:txBody>
        </p:sp>
        <p:sp>
          <p:nvSpPr>
            <p:cNvPr id="97" name="矩形 96"/>
            <p:cNvSpPr/>
            <p:nvPr/>
          </p:nvSpPr>
          <p:spPr>
            <a:xfrm>
              <a:off x="5097381" y="4212660"/>
              <a:ext cx="824167" cy="237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自动分派</a:t>
              </a:r>
            </a:p>
          </p:txBody>
        </p:sp>
        <p:sp>
          <p:nvSpPr>
            <p:cNvPr id="98" name="矩形 97"/>
            <p:cNvSpPr/>
            <p:nvPr/>
          </p:nvSpPr>
          <p:spPr>
            <a:xfrm>
              <a:off x="5081172" y="4726862"/>
              <a:ext cx="828040" cy="237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人工分派</a:t>
              </a:r>
            </a:p>
          </p:txBody>
        </p:sp>
        <p:grpSp>
          <p:nvGrpSpPr>
            <p:cNvPr id="99" name="组合 98"/>
            <p:cNvGrpSpPr/>
            <p:nvPr/>
          </p:nvGrpSpPr>
          <p:grpSpPr>
            <a:xfrm>
              <a:off x="4260264" y="4154348"/>
              <a:ext cx="813023" cy="785490"/>
              <a:chOff x="10267" y="8109"/>
              <a:chExt cx="1280" cy="1284"/>
            </a:xfrm>
          </p:grpSpPr>
          <p:grpSp>
            <p:nvGrpSpPr>
              <p:cNvPr id="100" name="组合 99"/>
              <p:cNvGrpSpPr/>
              <p:nvPr/>
            </p:nvGrpSpPr>
            <p:grpSpPr>
              <a:xfrm>
                <a:off x="10267" y="8109"/>
                <a:ext cx="1280" cy="1284"/>
                <a:chOff x="4797" y="7970"/>
                <a:chExt cx="1280" cy="1284"/>
              </a:xfrm>
            </p:grpSpPr>
            <p:sp>
              <p:nvSpPr>
                <p:cNvPr id="101" name="î$ľîḓe"/>
                <p:cNvSpPr/>
                <p:nvPr/>
              </p:nvSpPr>
              <p:spPr bwMode="auto">
                <a:xfrm>
                  <a:off x="5435" y="7970"/>
                  <a:ext cx="642" cy="1256"/>
                </a:xfrm>
                <a:custGeom>
                  <a:avLst/>
                  <a:gdLst>
                    <a:gd name="T0" fmla="*/ 28 w 200"/>
                    <a:gd name="T1" fmla="*/ 0 h 391"/>
                    <a:gd name="T2" fmla="*/ 88 w 200"/>
                    <a:gd name="T3" fmla="*/ 18 h 391"/>
                    <a:gd name="T4" fmla="*/ 80 w 200"/>
                    <a:gd name="T5" fmla="*/ 47 h 391"/>
                    <a:gd name="T6" fmla="*/ 135 w 200"/>
                    <a:gd name="T7" fmla="*/ 92 h 391"/>
                    <a:gd name="T8" fmla="*/ 161 w 200"/>
                    <a:gd name="T9" fmla="*/ 78 h 391"/>
                    <a:gd name="T10" fmla="*/ 191 w 200"/>
                    <a:gd name="T11" fmla="*/ 134 h 391"/>
                    <a:gd name="T12" fmla="*/ 165 w 200"/>
                    <a:gd name="T13" fmla="*/ 148 h 391"/>
                    <a:gd name="T14" fmla="*/ 172 w 200"/>
                    <a:gd name="T15" fmla="*/ 219 h 391"/>
                    <a:gd name="T16" fmla="*/ 200 w 200"/>
                    <a:gd name="T17" fmla="*/ 228 h 391"/>
                    <a:gd name="T18" fmla="*/ 182 w 200"/>
                    <a:gd name="T19" fmla="*/ 288 h 391"/>
                    <a:gd name="T20" fmla="*/ 153 w 200"/>
                    <a:gd name="T21" fmla="*/ 279 h 391"/>
                    <a:gd name="T22" fmla="*/ 108 w 200"/>
                    <a:gd name="T23" fmla="*/ 335 h 391"/>
                    <a:gd name="T24" fmla="*/ 122 w 200"/>
                    <a:gd name="T25" fmla="*/ 361 h 391"/>
                    <a:gd name="T26" fmla="*/ 66 w 200"/>
                    <a:gd name="T27" fmla="*/ 391 h 391"/>
                    <a:gd name="T28" fmla="*/ 52 w 200"/>
                    <a:gd name="T29" fmla="*/ 364 h 391"/>
                    <a:gd name="T30" fmla="*/ 0 w 200"/>
                    <a:gd name="T31" fmla="*/ 372 h 391"/>
                    <a:gd name="T32" fmla="*/ 0 w 200"/>
                    <a:gd name="T33" fmla="*/ 327 h 391"/>
                    <a:gd name="T34" fmla="*/ 122 w 200"/>
                    <a:gd name="T35" fmla="*/ 237 h 391"/>
                    <a:gd name="T36" fmla="*/ 37 w 200"/>
                    <a:gd name="T37" fmla="*/ 78 h 391"/>
                    <a:gd name="T38" fmla="*/ 0 w 200"/>
                    <a:gd name="T39" fmla="*/ 72 h 391"/>
                    <a:gd name="T40" fmla="*/ 0 w 200"/>
                    <a:gd name="T41" fmla="*/ 27 h 391"/>
                    <a:gd name="T42" fmla="*/ 20 w 200"/>
                    <a:gd name="T43" fmla="*/ 28 h 391"/>
                    <a:gd name="T44" fmla="*/ 28 w 200"/>
                    <a:gd name="T45"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391">
                      <a:moveTo>
                        <a:pt x="28" y="0"/>
                      </a:moveTo>
                      <a:cubicBezTo>
                        <a:pt x="88" y="18"/>
                        <a:pt x="88" y="18"/>
                        <a:pt x="88" y="18"/>
                      </a:cubicBezTo>
                      <a:cubicBezTo>
                        <a:pt x="80" y="47"/>
                        <a:pt x="80" y="47"/>
                        <a:pt x="80" y="47"/>
                      </a:cubicBezTo>
                      <a:cubicBezTo>
                        <a:pt x="102" y="58"/>
                        <a:pt x="120" y="74"/>
                        <a:pt x="135" y="92"/>
                      </a:cubicBezTo>
                      <a:cubicBezTo>
                        <a:pt x="161" y="78"/>
                        <a:pt x="161" y="78"/>
                        <a:pt x="161" y="78"/>
                      </a:cubicBezTo>
                      <a:cubicBezTo>
                        <a:pt x="191" y="134"/>
                        <a:pt x="191" y="134"/>
                        <a:pt x="191" y="134"/>
                      </a:cubicBezTo>
                      <a:cubicBezTo>
                        <a:pt x="165" y="148"/>
                        <a:pt x="165" y="148"/>
                        <a:pt x="165" y="148"/>
                      </a:cubicBezTo>
                      <a:cubicBezTo>
                        <a:pt x="172" y="170"/>
                        <a:pt x="175" y="195"/>
                        <a:pt x="172" y="219"/>
                      </a:cubicBezTo>
                      <a:cubicBezTo>
                        <a:pt x="200" y="228"/>
                        <a:pt x="200" y="228"/>
                        <a:pt x="200" y="228"/>
                      </a:cubicBezTo>
                      <a:cubicBezTo>
                        <a:pt x="182" y="288"/>
                        <a:pt x="182" y="288"/>
                        <a:pt x="182" y="288"/>
                      </a:cubicBezTo>
                      <a:cubicBezTo>
                        <a:pt x="153" y="279"/>
                        <a:pt x="153" y="279"/>
                        <a:pt x="153" y="279"/>
                      </a:cubicBezTo>
                      <a:cubicBezTo>
                        <a:pt x="142" y="301"/>
                        <a:pt x="127" y="320"/>
                        <a:pt x="108" y="335"/>
                      </a:cubicBezTo>
                      <a:cubicBezTo>
                        <a:pt x="122" y="361"/>
                        <a:pt x="122" y="361"/>
                        <a:pt x="122" y="361"/>
                      </a:cubicBezTo>
                      <a:cubicBezTo>
                        <a:pt x="66" y="391"/>
                        <a:pt x="66" y="391"/>
                        <a:pt x="66" y="391"/>
                      </a:cubicBezTo>
                      <a:cubicBezTo>
                        <a:pt x="52" y="364"/>
                        <a:pt x="52" y="364"/>
                        <a:pt x="52" y="364"/>
                      </a:cubicBezTo>
                      <a:cubicBezTo>
                        <a:pt x="36" y="370"/>
                        <a:pt x="18" y="372"/>
                        <a:pt x="0" y="372"/>
                      </a:cubicBezTo>
                      <a:cubicBezTo>
                        <a:pt x="0" y="327"/>
                        <a:pt x="0" y="327"/>
                        <a:pt x="0" y="327"/>
                      </a:cubicBezTo>
                      <a:cubicBezTo>
                        <a:pt x="55" y="327"/>
                        <a:pt x="106" y="292"/>
                        <a:pt x="122" y="237"/>
                      </a:cubicBezTo>
                      <a:cubicBezTo>
                        <a:pt x="143" y="170"/>
                        <a:pt x="105" y="98"/>
                        <a:pt x="37" y="78"/>
                      </a:cubicBezTo>
                      <a:cubicBezTo>
                        <a:pt x="25" y="74"/>
                        <a:pt x="13" y="72"/>
                        <a:pt x="0" y="72"/>
                      </a:cubicBezTo>
                      <a:cubicBezTo>
                        <a:pt x="0" y="27"/>
                        <a:pt x="0" y="27"/>
                        <a:pt x="0" y="27"/>
                      </a:cubicBezTo>
                      <a:cubicBezTo>
                        <a:pt x="7" y="27"/>
                        <a:pt x="13" y="28"/>
                        <a:pt x="20" y="28"/>
                      </a:cubicBezTo>
                      <a:cubicBezTo>
                        <a:pt x="28" y="0"/>
                        <a:pt x="28" y="0"/>
                        <a:pt x="28" y="0"/>
                      </a:cubicBezTo>
                    </a:path>
                  </a:pathLst>
                </a:custGeom>
                <a:solidFill>
                  <a:srgbClr val="FF876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pitchFamily="49" charset="-122"/>
                    <a:ea typeface="黑体" panose="02010609060101010101" pitchFamily="49" charset="-122"/>
                  </a:endParaRPr>
                </a:p>
              </p:txBody>
            </p:sp>
            <p:sp>
              <p:nvSpPr>
                <p:cNvPr id="102" name="íṥlïḑé"/>
                <p:cNvSpPr/>
                <p:nvPr/>
              </p:nvSpPr>
              <p:spPr bwMode="auto">
                <a:xfrm>
                  <a:off x="4797" y="7998"/>
                  <a:ext cx="642" cy="1256"/>
                </a:xfrm>
                <a:custGeom>
                  <a:avLst/>
                  <a:gdLst>
                    <a:gd name="T0" fmla="*/ 134 w 200"/>
                    <a:gd name="T1" fmla="*/ 0 h 391"/>
                    <a:gd name="T2" fmla="*/ 148 w 200"/>
                    <a:gd name="T3" fmla="*/ 26 h 391"/>
                    <a:gd name="T4" fmla="*/ 200 w 200"/>
                    <a:gd name="T5" fmla="*/ 18 h 391"/>
                    <a:gd name="T6" fmla="*/ 200 w 200"/>
                    <a:gd name="T7" fmla="*/ 63 h 391"/>
                    <a:gd name="T8" fmla="*/ 79 w 200"/>
                    <a:gd name="T9" fmla="*/ 154 h 391"/>
                    <a:gd name="T10" fmla="*/ 163 w 200"/>
                    <a:gd name="T11" fmla="*/ 313 h 391"/>
                    <a:gd name="T12" fmla="*/ 163 w 200"/>
                    <a:gd name="T13" fmla="*/ 313 h 391"/>
                    <a:gd name="T14" fmla="*/ 200 w 200"/>
                    <a:gd name="T15" fmla="*/ 318 h 391"/>
                    <a:gd name="T16" fmla="*/ 200 w 200"/>
                    <a:gd name="T17" fmla="*/ 363 h 391"/>
                    <a:gd name="T18" fmla="*/ 181 w 200"/>
                    <a:gd name="T19" fmla="*/ 362 h 391"/>
                    <a:gd name="T20" fmla="*/ 173 w 200"/>
                    <a:gd name="T21" fmla="*/ 391 h 391"/>
                    <a:gd name="T22" fmla="*/ 112 w 200"/>
                    <a:gd name="T23" fmla="*/ 372 h 391"/>
                    <a:gd name="T24" fmla="*/ 121 w 200"/>
                    <a:gd name="T25" fmla="*/ 344 h 391"/>
                    <a:gd name="T26" fmla="*/ 66 w 200"/>
                    <a:gd name="T27" fmla="*/ 298 h 391"/>
                    <a:gd name="T28" fmla="*/ 39 w 200"/>
                    <a:gd name="T29" fmla="*/ 312 h 391"/>
                    <a:gd name="T30" fmla="*/ 10 w 200"/>
                    <a:gd name="T31" fmla="*/ 257 h 391"/>
                    <a:gd name="T32" fmla="*/ 36 w 200"/>
                    <a:gd name="T33" fmla="*/ 243 h 391"/>
                    <a:gd name="T34" fmla="*/ 29 w 200"/>
                    <a:gd name="T35" fmla="*/ 172 h 391"/>
                    <a:gd name="T36" fmla="*/ 0 w 200"/>
                    <a:gd name="T37" fmla="*/ 163 h 391"/>
                    <a:gd name="T38" fmla="*/ 19 w 200"/>
                    <a:gd name="T39" fmla="*/ 103 h 391"/>
                    <a:gd name="T40" fmla="*/ 47 w 200"/>
                    <a:gd name="T41" fmla="*/ 111 h 391"/>
                    <a:gd name="T42" fmla="*/ 93 w 200"/>
                    <a:gd name="T43" fmla="*/ 56 h 391"/>
                    <a:gd name="T44" fmla="*/ 79 w 200"/>
                    <a:gd name="T45" fmla="*/ 30 h 391"/>
                    <a:gd name="T46" fmla="*/ 134 w 200"/>
                    <a:gd name="T4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391">
                      <a:moveTo>
                        <a:pt x="134" y="0"/>
                      </a:moveTo>
                      <a:cubicBezTo>
                        <a:pt x="148" y="26"/>
                        <a:pt x="148" y="26"/>
                        <a:pt x="148" y="26"/>
                      </a:cubicBezTo>
                      <a:cubicBezTo>
                        <a:pt x="165" y="21"/>
                        <a:pt x="183" y="18"/>
                        <a:pt x="200" y="18"/>
                      </a:cubicBezTo>
                      <a:cubicBezTo>
                        <a:pt x="200" y="63"/>
                        <a:pt x="200" y="63"/>
                        <a:pt x="200" y="63"/>
                      </a:cubicBezTo>
                      <a:cubicBezTo>
                        <a:pt x="146" y="63"/>
                        <a:pt x="95" y="99"/>
                        <a:pt x="79" y="154"/>
                      </a:cubicBezTo>
                      <a:cubicBezTo>
                        <a:pt x="58" y="221"/>
                        <a:pt x="96" y="292"/>
                        <a:pt x="163" y="313"/>
                      </a:cubicBezTo>
                      <a:cubicBezTo>
                        <a:pt x="163" y="313"/>
                        <a:pt x="163" y="313"/>
                        <a:pt x="163" y="313"/>
                      </a:cubicBezTo>
                      <a:cubicBezTo>
                        <a:pt x="176" y="316"/>
                        <a:pt x="188" y="318"/>
                        <a:pt x="200" y="318"/>
                      </a:cubicBezTo>
                      <a:cubicBezTo>
                        <a:pt x="200" y="363"/>
                        <a:pt x="200" y="363"/>
                        <a:pt x="200" y="363"/>
                      </a:cubicBezTo>
                      <a:cubicBezTo>
                        <a:pt x="194" y="363"/>
                        <a:pt x="188" y="363"/>
                        <a:pt x="181" y="362"/>
                      </a:cubicBezTo>
                      <a:cubicBezTo>
                        <a:pt x="173" y="391"/>
                        <a:pt x="173" y="391"/>
                        <a:pt x="173" y="391"/>
                      </a:cubicBezTo>
                      <a:cubicBezTo>
                        <a:pt x="112" y="372"/>
                        <a:pt x="112" y="372"/>
                        <a:pt x="112" y="372"/>
                      </a:cubicBezTo>
                      <a:cubicBezTo>
                        <a:pt x="121" y="344"/>
                        <a:pt x="121" y="344"/>
                        <a:pt x="121" y="344"/>
                      </a:cubicBezTo>
                      <a:cubicBezTo>
                        <a:pt x="99" y="333"/>
                        <a:pt x="80" y="317"/>
                        <a:pt x="66" y="298"/>
                      </a:cubicBezTo>
                      <a:cubicBezTo>
                        <a:pt x="39" y="312"/>
                        <a:pt x="39" y="312"/>
                        <a:pt x="39" y="312"/>
                      </a:cubicBezTo>
                      <a:cubicBezTo>
                        <a:pt x="10" y="257"/>
                        <a:pt x="10" y="257"/>
                        <a:pt x="10" y="257"/>
                      </a:cubicBezTo>
                      <a:cubicBezTo>
                        <a:pt x="36" y="243"/>
                        <a:pt x="36" y="243"/>
                        <a:pt x="36" y="243"/>
                      </a:cubicBezTo>
                      <a:cubicBezTo>
                        <a:pt x="29" y="220"/>
                        <a:pt x="26" y="196"/>
                        <a:pt x="29" y="172"/>
                      </a:cubicBezTo>
                      <a:cubicBezTo>
                        <a:pt x="0" y="163"/>
                        <a:pt x="0" y="163"/>
                        <a:pt x="0" y="163"/>
                      </a:cubicBezTo>
                      <a:cubicBezTo>
                        <a:pt x="19" y="103"/>
                        <a:pt x="19" y="103"/>
                        <a:pt x="19" y="103"/>
                      </a:cubicBezTo>
                      <a:cubicBezTo>
                        <a:pt x="47" y="111"/>
                        <a:pt x="47" y="111"/>
                        <a:pt x="47" y="111"/>
                      </a:cubicBezTo>
                      <a:cubicBezTo>
                        <a:pt x="59" y="90"/>
                        <a:pt x="74" y="71"/>
                        <a:pt x="93" y="56"/>
                      </a:cubicBezTo>
                      <a:cubicBezTo>
                        <a:pt x="79" y="30"/>
                        <a:pt x="79" y="30"/>
                        <a:pt x="79" y="30"/>
                      </a:cubicBezTo>
                      <a:cubicBezTo>
                        <a:pt x="134" y="0"/>
                        <a:pt x="134" y="0"/>
                        <a:pt x="134" y="0"/>
                      </a:cubicBezTo>
                    </a:path>
                  </a:pathLst>
                </a:custGeom>
                <a:solidFill>
                  <a:srgbClr val="FF876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pitchFamily="49" charset="-122"/>
                    <a:ea typeface="黑体" panose="02010609060101010101" pitchFamily="49" charset="-122"/>
                  </a:endParaRPr>
                </a:p>
              </p:txBody>
            </p:sp>
          </p:grpSp>
          <p:sp>
            <p:nvSpPr>
              <p:cNvPr id="103" name="文本框 102"/>
              <p:cNvSpPr txBox="1"/>
              <p:nvPr/>
            </p:nvSpPr>
            <p:spPr>
              <a:xfrm>
                <a:off x="10550" y="8290"/>
                <a:ext cx="790" cy="652"/>
              </a:xfrm>
              <a:prstGeom prst="rect">
                <a:avLst/>
              </a:prstGeom>
              <a:noFill/>
            </p:spPr>
            <p:txBody>
              <a:bodyPr wrap="square" rtlCol="0">
                <a:spAutoFit/>
              </a:bodyPr>
              <a:lstStyle/>
              <a:p>
                <a:r>
                  <a:rPr lang="zh-CN" altLang="en-US" sz="1000" b="1" dirty="0">
                    <a:solidFill>
                      <a:srgbClr val="FF0000"/>
                    </a:solidFill>
                    <a:latin typeface="黑体" panose="02010609060101010101" pitchFamily="49" charset="-122"/>
                    <a:ea typeface="黑体" panose="02010609060101010101" pitchFamily="49" charset="-122"/>
                  </a:rPr>
                  <a:t>分派规则</a:t>
                </a:r>
              </a:p>
            </p:txBody>
          </p:sp>
        </p:grpSp>
        <p:sp>
          <p:nvSpPr>
            <p:cNvPr id="104" name="矩形 103"/>
            <p:cNvSpPr/>
            <p:nvPr/>
          </p:nvSpPr>
          <p:spPr>
            <a:xfrm flipH="1">
              <a:off x="2077348" y="4000560"/>
              <a:ext cx="260507" cy="10136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订单列表</a:t>
              </a:r>
            </a:p>
          </p:txBody>
        </p:sp>
        <p:sp>
          <p:nvSpPr>
            <p:cNvPr id="105" name="矩形 104"/>
            <p:cNvSpPr/>
            <p:nvPr/>
          </p:nvSpPr>
          <p:spPr>
            <a:xfrm>
              <a:off x="2788036" y="4003577"/>
              <a:ext cx="718461" cy="2402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自动合单</a:t>
              </a:r>
            </a:p>
          </p:txBody>
        </p:sp>
        <p:sp>
          <p:nvSpPr>
            <p:cNvPr id="106" name="矩形 105"/>
            <p:cNvSpPr/>
            <p:nvPr/>
          </p:nvSpPr>
          <p:spPr>
            <a:xfrm>
              <a:off x="2804249" y="4376768"/>
              <a:ext cx="718461" cy="2402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手动合单</a:t>
              </a:r>
            </a:p>
          </p:txBody>
        </p:sp>
        <p:sp>
          <p:nvSpPr>
            <p:cNvPr id="107" name="矩形 106"/>
            <p:cNvSpPr/>
            <p:nvPr/>
          </p:nvSpPr>
          <p:spPr>
            <a:xfrm>
              <a:off x="2800557" y="4774022"/>
              <a:ext cx="718461" cy="2402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快递直派</a:t>
              </a:r>
            </a:p>
          </p:txBody>
        </p:sp>
        <p:sp>
          <p:nvSpPr>
            <p:cNvPr id="109" name="矩形: 圆角 99"/>
            <p:cNvSpPr/>
            <p:nvPr/>
          </p:nvSpPr>
          <p:spPr>
            <a:xfrm>
              <a:off x="7837544" y="3674545"/>
              <a:ext cx="1383807" cy="1614879"/>
            </a:xfrm>
            <a:prstGeom prst="roundRect">
              <a:avLst>
                <a:gd name="adj" fmla="val 10520"/>
              </a:avLst>
            </a:prstGeom>
            <a:solidFill>
              <a:schemeClr val="accent6">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200" b="1" dirty="0">
                  <a:solidFill>
                    <a:schemeClr val="tx1"/>
                  </a:solidFill>
                  <a:latin typeface="黑体" panose="02010609060101010101" pitchFamily="49" charset="-122"/>
                  <a:ea typeface="黑体" panose="02010609060101010101" pitchFamily="49" charset="-122"/>
                </a:rPr>
                <a:t>小程序</a:t>
              </a:r>
            </a:p>
          </p:txBody>
        </p:sp>
        <p:sp>
          <p:nvSpPr>
            <p:cNvPr id="110" name="矩形 109"/>
            <p:cNvSpPr/>
            <p:nvPr/>
          </p:nvSpPr>
          <p:spPr>
            <a:xfrm>
              <a:off x="7973142" y="3950353"/>
              <a:ext cx="828040" cy="237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任务列表</a:t>
              </a:r>
            </a:p>
          </p:txBody>
        </p:sp>
        <p:sp>
          <p:nvSpPr>
            <p:cNvPr id="111" name="矩形 110"/>
            <p:cNvSpPr/>
            <p:nvPr/>
          </p:nvSpPr>
          <p:spPr>
            <a:xfrm>
              <a:off x="8873986" y="3879570"/>
              <a:ext cx="323165" cy="7133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任务提醒</a:t>
              </a:r>
            </a:p>
          </p:txBody>
        </p:sp>
        <p:sp>
          <p:nvSpPr>
            <p:cNvPr id="112" name="矩形 111"/>
            <p:cNvSpPr/>
            <p:nvPr/>
          </p:nvSpPr>
          <p:spPr>
            <a:xfrm>
              <a:off x="7964422" y="4276842"/>
              <a:ext cx="825320" cy="209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节点上报</a:t>
              </a:r>
            </a:p>
          </p:txBody>
        </p:sp>
        <p:sp>
          <p:nvSpPr>
            <p:cNvPr id="113" name="矩形 112"/>
            <p:cNvSpPr/>
            <p:nvPr/>
          </p:nvSpPr>
          <p:spPr>
            <a:xfrm>
              <a:off x="7950339" y="4955908"/>
              <a:ext cx="836885" cy="258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异常报备</a:t>
              </a:r>
            </a:p>
          </p:txBody>
        </p:sp>
        <p:sp>
          <p:nvSpPr>
            <p:cNvPr id="114" name="矩形 113"/>
            <p:cNvSpPr/>
            <p:nvPr/>
          </p:nvSpPr>
          <p:spPr>
            <a:xfrm>
              <a:off x="7960909" y="4590399"/>
              <a:ext cx="817138" cy="2287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回单上传</a:t>
              </a:r>
            </a:p>
          </p:txBody>
        </p:sp>
        <p:sp>
          <p:nvSpPr>
            <p:cNvPr id="115" name="箭头: 右 259"/>
            <p:cNvSpPr/>
            <p:nvPr/>
          </p:nvSpPr>
          <p:spPr>
            <a:xfrm>
              <a:off x="3615890" y="4412341"/>
              <a:ext cx="269264" cy="255080"/>
            </a:xfrm>
            <a:prstGeom prst="rightArrow">
              <a:avLst/>
            </a:prstGeom>
            <a:solidFill>
              <a:srgbClr val="624591">
                <a:alpha val="25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solidFill>
                  <a:schemeClr val="tx1"/>
                </a:solidFill>
                <a:latin typeface="黑体" panose="02010609060101010101" pitchFamily="49" charset="-122"/>
                <a:ea typeface="黑体" panose="02010609060101010101" pitchFamily="49" charset="-122"/>
              </a:endParaRPr>
            </a:p>
          </p:txBody>
        </p:sp>
        <p:sp>
          <p:nvSpPr>
            <p:cNvPr id="116" name="箭头: 右 261"/>
            <p:cNvSpPr/>
            <p:nvPr/>
          </p:nvSpPr>
          <p:spPr>
            <a:xfrm>
              <a:off x="6010513" y="4434549"/>
              <a:ext cx="242138" cy="270851"/>
            </a:xfrm>
            <a:prstGeom prst="rightArrow">
              <a:avLst/>
            </a:prstGeom>
            <a:solidFill>
              <a:srgbClr val="624591">
                <a:alpha val="25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solidFill>
                  <a:schemeClr val="tx1"/>
                </a:solidFill>
                <a:latin typeface="黑体" panose="02010609060101010101" pitchFamily="49" charset="-122"/>
                <a:ea typeface="黑体" panose="02010609060101010101" pitchFamily="49" charset="-122"/>
              </a:endParaRPr>
            </a:p>
          </p:txBody>
        </p:sp>
        <p:sp>
          <p:nvSpPr>
            <p:cNvPr id="117" name="箭头: 右 262"/>
            <p:cNvSpPr/>
            <p:nvPr/>
          </p:nvSpPr>
          <p:spPr>
            <a:xfrm>
              <a:off x="7456336" y="3893236"/>
              <a:ext cx="608191" cy="412776"/>
            </a:xfrm>
            <a:prstGeom prst="rightArrow">
              <a:avLst/>
            </a:prstGeom>
            <a:solidFill>
              <a:srgbClr val="624591">
                <a:alpha val="25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solidFill>
                  <a:schemeClr val="tx1"/>
                </a:solidFill>
                <a:latin typeface="黑体" panose="02010609060101010101" pitchFamily="49" charset="-122"/>
                <a:ea typeface="黑体" panose="02010609060101010101" pitchFamily="49" charset="-122"/>
              </a:endParaRPr>
            </a:p>
          </p:txBody>
        </p:sp>
        <p:sp>
          <p:nvSpPr>
            <p:cNvPr id="118" name="箭头: 右 263"/>
            <p:cNvSpPr/>
            <p:nvPr/>
          </p:nvSpPr>
          <p:spPr>
            <a:xfrm rot="10800000">
              <a:off x="7456707" y="4758012"/>
              <a:ext cx="523156" cy="316271"/>
            </a:xfrm>
            <a:prstGeom prst="rightArrow">
              <a:avLst/>
            </a:prstGeom>
            <a:solidFill>
              <a:srgbClr val="624591">
                <a:alpha val="25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solidFill>
                  <a:schemeClr val="tx1"/>
                </a:solidFill>
                <a:latin typeface="黑体" panose="02010609060101010101" pitchFamily="49" charset="-122"/>
                <a:ea typeface="黑体" panose="02010609060101010101" pitchFamily="49" charset="-122"/>
              </a:endParaRPr>
            </a:p>
          </p:txBody>
        </p:sp>
        <p:sp>
          <p:nvSpPr>
            <p:cNvPr id="119" name="矩形 118"/>
            <p:cNvSpPr/>
            <p:nvPr/>
          </p:nvSpPr>
          <p:spPr>
            <a:xfrm>
              <a:off x="4040880" y="5949540"/>
              <a:ext cx="1470521" cy="2100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对账管理</a:t>
              </a:r>
            </a:p>
          </p:txBody>
        </p:sp>
        <p:sp>
          <p:nvSpPr>
            <p:cNvPr id="120" name="矩形 119"/>
            <p:cNvSpPr/>
            <p:nvPr/>
          </p:nvSpPr>
          <p:spPr>
            <a:xfrm>
              <a:off x="4040880" y="5654044"/>
              <a:ext cx="1457526" cy="2504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应付管理</a:t>
              </a:r>
            </a:p>
          </p:txBody>
        </p:sp>
        <p:sp>
          <p:nvSpPr>
            <p:cNvPr id="121" name="矩形 120"/>
            <p:cNvSpPr/>
            <p:nvPr/>
          </p:nvSpPr>
          <p:spPr>
            <a:xfrm>
              <a:off x="2280929" y="5779943"/>
              <a:ext cx="975382" cy="2359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结算账户管理</a:t>
              </a:r>
            </a:p>
          </p:txBody>
        </p:sp>
        <p:sp>
          <p:nvSpPr>
            <p:cNvPr id="122" name="矩形 121"/>
            <p:cNvSpPr/>
            <p:nvPr/>
          </p:nvSpPr>
          <p:spPr>
            <a:xfrm>
              <a:off x="4040104" y="6226926"/>
              <a:ext cx="1457526" cy="229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账单管理</a:t>
              </a:r>
            </a:p>
          </p:txBody>
        </p:sp>
        <p:sp>
          <p:nvSpPr>
            <p:cNvPr id="123" name="矩形 122"/>
            <p:cNvSpPr/>
            <p:nvPr/>
          </p:nvSpPr>
          <p:spPr>
            <a:xfrm>
              <a:off x="2280928" y="6167102"/>
              <a:ext cx="975382" cy="1799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计价规则配置</a:t>
              </a:r>
            </a:p>
          </p:txBody>
        </p:sp>
        <p:sp>
          <p:nvSpPr>
            <p:cNvPr id="124" name="矩形 123"/>
            <p:cNvSpPr/>
            <p:nvPr/>
          </p:nvSpPr>
          <p:spPr>
            <a:xfrm>
              <a:off x="6215407" y="5955424"/>
              <a:ext cx="1327219" cy="2247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对账管理</a:t>
              </a:r>
            </a:p>
          </p:txBody>
        </p:sp>
        <p:sp>
          <p:nvSpPr>
            <p:cNvPr id="125" name="矩形 124"/>
            <p:cNvSpPr/>
            <p:nvPr/>
          </p:nvSpPr>
          <p:spPr>
            <a:xfrm>
              <a:off x="6226039" y="5655988"/>
              <a:ext cx="1327218" cy="2382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应收管理</a:t>
              </a:r>
            </a:p>
          </p:txBody>
        </p:sp>
        <p:sp>
          <p:nvSpPr>
            <p:cNvPr id="126" name="矩形 125"/>
            <p:cNvSpPr/>
            <p:nvPr/>
          </p:nvSpPr>
          <p:spPr>
            <a:xfrm>
              <a:off x="6220751" y="6246052"/>
              <a:ext cx="1332507" cy="2051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账单管理</a:t>
              </a:r>
            </a:p>
          </p:txBody>
        </p:sp>
        <p:sp>
          <p:nvSpPr>
            <p:cNvPr id="127" name="矩形 126"/>
            <p:cNvSpPr/>
            <p:nvPr/>
          </p:nvSpPr>
          <p:spPr>
            <a:xfrm>
              <a:off x="2077396" y="5090290"/>
              <a:ext cx="1429385" cy="213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gradFill>
                    <a:gsLst>
                      <a:gs pos="100000">
                        <a:srgbClr val="FE4444"/>
                      </a:gs>
                      <a:gs pos="100000">
                        <a:srgbClr val="832B2B"/>
                      </a:gs>
                    </a:gsLst>
                    <a:lin ang="5400000" scaled="0"/>
                  </a:gra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销售、人工、退货订单</a:t>
              </a:r>
            </a:p>
          </p:txBody>
        </p:sp>
        <p:sp>
          <p:nvSpPr>
            <p:cNvPr id="128" name="矩形 127"/>
            <p:cNvSpPr/>
            <p:nvPr/>
          </p:nvSpPr>
          <p:spPr>
            <a:xfrm>
              <a:off x="8051924" y="5668836"/>
              <a:ext cx="949095" cy="678189"/>
            </a:xfrm>
            <a:prstGeom prst="rect">
              <a:avLst/>
            </a:prstGeom>
            <a:noFill/>
            <a:ln w="28575">
              <a:solidFill>
                <a:srgbClr val="149FE5"/>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运单查询</a:t>
              </a:r>
            </a:p>
          </p:txBody>
        </p:sp>
        <p:sp>
          <p:nvSpPr>
            <p:cNvPr id="129" name="矩形 128"/>
            <p:cNvSpPr/>
            <p:nvPr/>
          </p:nvSpPr>
          <p:spPr>
            <a:xfrm flipH="1">
              <a:off x="2428314" y="4002036"/>
              <a:ext cx="307367" cy="10136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分组规则配置</a:t>
              </a:r>
            </a:p>
          </p:txBody>
        </p:sp>
        <p:sp>
          <p:nvSpPr>
            <p:cNvPr id="134" name="矩形: 圆角 99"/>
            <p:cNvSpPr/>
            <p:nvPr/>
          </p:nvSpPr>
          <p:spPr>
            <a:xfrm>
              <a:off x="1500816" y="2166502"/>
              <a:ext cx="4526755" cy="1117969"/>
            </a:xfrm>
            <a:prstGeom prst="roundRect">
              <a:avLst>
                <a:gd name="adj" fmla="val 8107"/>
              </a:avLst>
            </a:prstGeom>
            <a:no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500" b="1" dirty="0">
                  <a:solidFill>
                    <a:schemeClr val="tx1"/>
                  </a:solidFill>
                  <a:latin typeface="黑体" panose="02010609060101010101" pitchFamily="49" charset="-122"/>
                  <a:ea typeface="黑体" panose="02010609060101010101" pitchFamily="49" charset="-122"/>
                </a:rPr>
                <a:t>系统管理</a:t>
              </a:r>
            </a:p>
          </p:txBody>
        </p:sp>
        <p:sp>
          <p:nvSpPr>
            <p:cNvPr id="135" name="矩形: 圆角 45"/>
            <p:cNvSpPr/>
            <p:nvPr/>
          </p:nvSpPr>
          <p:spPr>
            <a:xfrm>
              <a:off x="9443980" y="3546014"/>
              <a:ext cx="1089795" cy="2981023"/>
            </a:xfrm>
            <a:prstGeom prst="roundRect">
              <a:avLst>
                <a:gd name="adj" fmla="val 6673"/>
              </a:avLst>
            </a:prstGeom>
            <a:solidFill>
              <a:schemeClr val="accent2">
                <a:lumMod val="60000"/>
                <a:lumOff val="40000"/>
                <a:alpha val="30000"/>
              </a:schemeClr>
            </a:solidFill>
            <a:ln w="25400">
              <a:solidFill>
                <a:schemeClr val="accent5"/>
              </a:solidFill>
            </a:ln>
          </p:spPr>
          <p:style>
            <a:lnRef idx="1">
              <a:schemeClr val="accent3"/>
            </a:lnRef>
            <a:fillRef idx="3">
              <a:schemeClr val="accent3"/>
            </a:fillRef>
            <a:effectRef idx="2">
              <a:schemeClr val="accent3"/>
            </a:effectRef>
            <a:fontRef idx="minor">
              <a:schemeClr val="lt1"/>
            </a:fontRef>
          </p:style>
          <p:txBody>
            <a:bodyPr rtlCol="0" anchor="t"/>
            <a:lstStyle/>
            <a:p>
              <a:pPr algn="ctr"/>
              <a:r>
                <a:rPr lang="zh-CN" altLang="en-US" sz="1500" b="1" dirty="0">
                  <a:solidFill>
                    <a:schemeClr val="tx1"/>
                  </a:solidFill>
                  <a:latin typeface="黑体" panose="02010609060101010101" pitchFamily="49" charset="-122"/>
                  <a:ea typeface="黑体" panose="02010609060101010101" pitchFamily="49" charset="-122"/>
                </a:rPr>
                <a:t>异常管理</a:t>
              </a:r>
            </a:p>
          </p:txBody>
        </p:sp>
        <p:sp>
          <p:nvSpPr>
            <p:cNvPr id="136" name="矩形 135"/>
            <p:cNvSpPr/>
            <p:nvPr/>
          </p:nvSpPr>
          <p:spPr>
            <a:xfrm>
              <a:off x="9490070" y="4348934"/>
              <a:ext cx="991625" cy="288148"/>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异常类规则</a:t>
              </a:r>
              <a:endParaRPr lang="en-US" altLang="zh-CN"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设置</a:t>
              </a:r>
            </a:p>
          </p:txBody>
        </p:sp>
        <p:sp>
          <p:nvSpPr>
            <p:cNvPr id="137" name="矩形 136"/>
            <p:cNvSpPr/>
            <p:nvPr/>
          </p:nvSpPr>
          <p:spPr>
            <a:xfrm>
              <a:off x="9514143" y="5229023"/>
              <a:ext cx="974587" cy="288148"/>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异常列表</a:t>
              </a:r>
            </a:p>
          </p:txBody>
        </p:sp>
        <p:sp>
          <p:nvSpPr>
            <p:cNvPr id="138" name="矩形 137"/>
            <p:cNvSpPr/>
            <p:nvPr/>
          </p:nvSpPr>
          <p:spPr>
            <a:xfrm>
              <a:off x="9514143" y="5650255"/>
              <a:ext cx="974587" cy="2701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异常处理</a:t>
              </a:r>
            </a:p>
          </p:txBody>
        </p:sp>
        <p:sp>
          <p:nvSpPr>
            <p:cNvPr id="139" name="矩形 138"/>
            <p:cNvSpPr/>
            <p:nvPr/>
          </p:nvSpPr>
          <p:spPr>
            <a:xfrm>
              <a:off x="9490070" y="4772577"/>
              <a:ext cx="991625" cy="301939"/>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流程预警</a:t>
              </a:r>
              <a:endParaRPr lang="en-US" altLang="zh-CN"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配置</a:t>
              </a:r>
            </a:p>
          </p:txBody>
        </p:sp>
        <p:sp>
          <p:nvSpPr>
            <p:cNvPr id="140" name="矩形 139"/>
            <p:cNvSpPr/>
            <p:nvPr/>
          </p:nvSpPr>
          <p:spPr>
            <a:xfrm>
              <a:off x="9523330" y="6037795"/>
              <a:ext cx="974587" cy="288148"/>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异常统计</a:t>
              </a:r>
            </a:p>
          </p:txBody>
        </p:sp>
        <p:grpSp>
          <p:nvGrpSpPr>
            <p:cNvPr id="141" name="组合 140"/>
            <p:cNvGrpSpPr/>
            <p:nvPr/>
          </p:nvGrpSpPr>
          <p:grpSpPr>
            <a:xfrm>
              <a:off x="2077318" y="2222808"/>
              <a:ext cx="6258219" cy="1153795"/>
              <a:chOff x="4115256" y="1916281"/>
              <a:chExt cx="6258219" cy="1153795"/>
            </a:xfrm>
          </p:grpSpPr>
          <p:grpSp>
            <p:nvGrpSpPr>
              <p:cNvPr id="142" name="组合 141"/>
              <p:cNvGrpSpPr/>
              <p:nvPr/>
            </p:nvGrpSpPr>
            <p:grpSpPr>
              <a:xfrm>
                <a:off x="4115256" y="1916281"/>
                <a:ext cx="6258219" cy="1153795"/>
                <a:chOff x="2980517" y="1916281"/>
                <a:chExt cx="6258219" cy="1153795"/>
              </a:xfrm>
            </p:grpSpPr>
            <p:sp>
              <p:nvSpPr>
                <p:cNvPr id="143" name="矩形: 圆角 99"/>
                <p:cNvSpPr/>
                <p:nvPr/>
              </p:nvSpPr>
              <p:spPr>
                <a:xfrm>
                  <a:off x="7588439" y="1916281"/>
                  <a:ext cx="1650297" cy="995085"/>
                </a:xfrm>
                <a:prstGeom prst="roundRect">
                  <a:avLst>
                    <a:gd name="adj" fmla="val 8119"/>
                  </a:avLst>
                </a:prstGeom>
                <a:solidFill>
                  <a:schemeClr val="bg1">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44" name="矩形 143"/>
                <p:cNvSpPr/>
                <p:nvPr/>
              </p:nvSpPr>
              <p:spPr>
                <a:xfrm>
                  <a:off x="2980517" y="2827506"/>
                  <a:ext cx="793750" cy="242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区域管理</a:t>
                  </a:r>
                </a:p>
              </p:txBody>
            </p:sp>
            <p:sp>
              <p:nvSpPr>
                <p:cNvPr id="145" name="矩形 144"/>
                <p:cNvSpPr/>
                <p:nvPr/>
              </p:nvSpPr>
              <p:spPr>
                <a:xfrm>
                  <a:off x="3906347" y="2521436"/>
                  <a:ext cx="829310" cy="25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时效配置</a:t>
                  </a:r>
                </a:p>
              </p:txBody>
            </p:sp>
          </p:grpSp>
          <p:sp>
            <p:nvSpPr>
              <p:cNvPr id="146" name="文本框 145"/>
              <p:cNvSpPr txBox="1"/>
              <p:nvPr/>
            </p:nvSpPr>
            <p:spPr>
              <a:xfrm>
                <a:off x="9214979" y="1937306"/>
                <a:ext cx="795020" cy="275590"/>
              </a:xfrm>
              <a:prstGeom prst="rect">
                <a:avLst/>
              </a:prstGeom>
              <a:noFill/>
            </p:spPr>
            <p:txBody>
              <a:bodyPr wrap="none" rtlCol="0">
                <a:spAutoFit/>
              </a:bodyPr>
              <a:lstStyle/>
              <a:p>
                <a:r>
                  <a:rPr lang="zh-CN" altLang="en-US" sz="1200" b="1" dirty="0">
                    <a:latin typeface="黑体" panose="02010609060101010101" pitchFamily="49" charset="-122"/>
                    <a:ea typeface="黑体" panose="02010609060101010101" pitchFamily="49" charset="-122"/>
                  </a:rPr>
                  <a:t>客户管理</a:t>
                </a:r>
              </a:p>
            </p:txBody>
          </p:sp>
        </p:grpSp>
        <p:sp>
          <p:nvSpPr>
            <p:cNvPr id="147" name="矩形: 圆角 99"/>
            <p:cNvSpPr/>
            <p:nvPr/>
          </p:nvSpPr>
          <p:spPr>
            <a:xfrm>
              <a:off x="6091427" y="2161670"/>
              <a:ext cx="4446354" cy="1111318"/>
            </a:xfrm>
            <a:prstGeom prst="roundRect">
              <a:avLst>
                <a:gd name="adj" fmla="val 6143"/>
              </a:avLst>
            </a:prstGeom>
            <a:noFill/>
            <a:ln w="25400">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sz="1500" b="1" dirty="0">
                  <a:solidFill>
                    <a:schemeClr val="tx1"/>
                  </a:solidFill>
                  <a:latin typeface="黑体" panose="02010609060101010101" pitchFamily="49" charset="-122"/>
                  <a:ea typeface="黑体" panose="02010609060101010101" pitchFamily="49" charset="-122"/>
                </a:rPr>
                <a:t>业务配置</a:t>
              </a:r>
            </a:p>
          </p:txBody>
        </p:sp>
        <p:grpSp>
          <p:nvGrpSpPr>
            <p:cNvPr id="148" name="组合 147"/>
            <p:cNvGrpSpPr/>
            <p:nvPr/>
          </p:nvGrpSpPr>
          <p:grpSpPr>
            <a:xfrm>
              <a:off x="3349664" y="5739462"/>
              <a:ext cx="620581" cy="616486"/>
              <a:chOff x="4746625" y="3274695"/>
              <a:chExt cx="812800" cy="815340"/>
            </a:xfrm>
          </p:grpSpPr>
          <p:sp>
            <p:nvSpPr>
              <p:cNvPr id="149" name="î$ľîḓe"/>
              <p:cNvSpPr/>
              <p:nvPr/>
            </p:nvSpPr>
            <p:spPr bwMode="auto">
              <a:xfrm>
                <a:off x="5151755" y="3274695"/>
                <a:ext cx="407670" cy="797560"/>
              </a:xfrm>
              <a:custGeom>
                <a:avLst/>
                <a:gdLst>
                  <a:gd name="T0" fmla="*/ 28 w 200"/>
                  <a:gd name="T1" fmla="*/ 0 h 391"/>
                  <a:gd name="T2" fmla="*/ 88 w 200"/>
                  <a:gd name="T3" fmla="*/ 18 h 391"/>
                  <a:gd name="T4" fmla="*/ 80 w 200"/>
                  <a:gd name="T5" fmla="*/ 47 h 391"/>
                  <a:gd name="T6" fmla="*/ 135 w 200"/>
                  <a:gd name="T7" fmla="*/ 92 h 391"/>
                  <a:gd name="T8" fmla="*/ 161 w 200"/>
                  <a:gd name="T9" fmla="*/ 78 h 391"/>
                  <a:gd name="T10" fmla="*/ 191 w 200"/>
                  <a:gd name="T11" fmla="*/ 134 h 391"/>
                  <a:gd name="T12" fmla="*/ 165 w 200"/>
                  <a:gd name="T13" fmla="*/ 148 h 391"/>
                  <a:gd name="T14" fmla="*/ 172 w 200"/>
                  <a:gd name="T15" fmla="*/ 219 h 391"/>
                  <a:gd name="T16" fmla="*/ 200 w 200"/>
                  <a:gd name="T17" fmla="*/ 228 h 391"/>
                  <a:gd name="T18" fmla="*/ 182 w 200"/>
                  <a:gd name="T19" fmla="*/ 288 h 391"/>
                  <a:gd name="T20" fmla="*/ 153 w 200"/>
                  <a:gd name="T21" fmla="*/ 279 h 391"/>
                  <a:gd name="T22" fmla="*/ 108 w 200"/>
                  <a:gd name="T23" fmla="*/ 335 h 391"/>
                  <a:gd name="T24" fmla="*/ 122 w 200"/>
                  <a:gd name="T25" fmla="*/ 361 h 391"/>
                  <a:gd name="T26" fmla="*/ 66 w 200"/>
                  <a:gd name="T27" fmla="*/ 391 h 391"/>
                  <a:gd name="T28" fmla="*/ 52 w 200"/>
                  <a:gd name="T29" fmla="*/ 364 h 391"/>
                  <a:gd name="T30" fmla="*/ 0 w 200"/>
                  <a:gd name="T31" fmla="*/ 372 h 391"/>
                  <a:gd name="T32" fmla="*/ 0 w 200"/>
                  <a:gd name="T33" fmla="*/ 327 h 391"/>
                  <a:gd name="T34" fmla="*/ 122 w 200"/>
                  <a:gd name="T35" fmla="*/ 237 h 391"/>
                  <a:gd name="T36" fmla="*/ 37 w 200"/>
                  <a:gd name="T37" fmla="*/ 78 h 391"/>
                  <a:gd name="T38" fmla="*/ 0 w 200"/>
                  <a:gd name="T39" fmla="*/ 72 h 391"/>
                  <a:gd name="T40" fmla="*/ 0 w 200"/>
                  <a:gd name="T41" fmla="*/ 27 h 391"/>
                  <a:gd name="T42" fmla="*/ 20 w 200"/>
                  <a:gd name="T43" fmla="*/ 28 h 391"/>
                  <a:gd name="T44" fmla="*/ 28 w 200"/>
                  <a:gd name="T45"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391">
                    <a:moveTo>
                      <a:pt x="28" y="0"/>
                    </a:moveTo>
                    <a:cubicBezTo>
                      <a:pt x="88" y="18"/>
                      <a:pt x="88" y="18"/>
                      <a:pt x="88" y="18"/>
                    </a:cubicBezTo>
                    <a:cubicBezTo>
                      <a:pt x="80" y="47"/>
                      <a:pt x="80" y="47"/>
                      <a:pt x="80" y="47"/>
                    </a:cubicBezTo>
                    <a:cubicBezTo>
                      <a:pt x="102" y="58"/>
                      <a:pt x="120" y="74"/>
                      <a:pt x="135" y="92"/>
                    </a:cubicBezTo>
                    <a:cubicBezTo>
                      <a:pt x="161" y="78"/>
                      <a:pt x="161" y="78"/>
                      <a:pt x="161" y="78"/>
                    </a:cubicBezTo>
                    <a:cubicBezTo>
                      <a:pt x="191" y="134"/>
                      <a:pt x="191" y="134"/>
                      <a:pt x="191" y="134"/>
                    </a:cubicBezTo>
                    <a:cubicBezTo>
                      <a:pt x="165" y="148"/>
                      <a:pt x="165" y="148"/>
                      <a:pt x="165" y="148"/>
                    </a:cubicBezTo>
                    <a:cubicBezTo>
                      <a:pt x="172" y="170"/>
                      <a:pt x="175" y="195"/>
                      <a:pt x="172" y="219"/>
                    </a:cubicBezTo>
                    <a:cubicBezTo>
                      <a:pt x="200" y="228"/>
                      <a:pt x="200" y="228"/>
                      <a:pt x="200" y="228"/>
                    </a:cubicBezTo>
                    <a:cubicBezTo>
                      <a:pt x="182" y="288"/>
                      <a:pt x="182" y="288"/>
                      <a:pt x="182" y="288"/>
                    </a:cubicBezTo>
                    <a:cubicBezTo>
                      <a:pt x="153" y="279"/>
                      <a:pt x="153" y="279"/>
                      <a:pt x="153" y="279"/>
                    </a:cubicBezTo>
                    <a:cubicBezTo>
                      <a:pt x="142" y="301"/>
                      <a:pt x="127" y="320"/>
                      <a:pt x="108" y="335"/>
                    </a:cubicBezTo>
                    <a:cubicBezTo>
                      <a:pt x="122" y="361"/>
                      <a:pt x="122" y="361"/>
                      <a:pt x="122" y="361"/>
                    </a:cubicBezTo>
                    <a:cubicBezTo>
                      <a:pt x="66" y="391"/>
                      <a:pt x="66" y="391"/>
                      <a:pt x="66" y="391"/>
                    </a:cubicBezTo>
                    <a:cubicBezTo>
                      <a:pt x="52" y="364"/>
                      <a:pt x="52" y="364"/>
                      <a:pt x="52" y="364"/>
                    </a:cubicBezTo>
                    <a:cubicBezTo>
                      <a:pt x="36" y="370"/>
                      <a:pt x="18" y="372"/>
                      <a:pt x="0" y="372"/>
                    </a:cubicBezTo>
                    <a:cubicBezTo>
                      <a:pt x="0" y="327"/>
                      <a:pt x="0" y="327"/>
                      <a:pt x="0" y="327"/>
                    </a:cubicBezTo>
                    <a:cubicBezTo>
                      <a:pt x="55" y="327"/>
                      <a:pt x="106" y="292"/>
                      <a:pt x="122" y="237"/>
                    </a:cubicBezTo>
                    <a:cubicBezTo>
                      <a:pt x="143" y="170"/>
                      <a:pt x="105" y="98"/>
                      <a:pt x="37" y="78"/>
                    </a:cubicBezTo>
                    <a:cubicBezTo>
                      <a:pt x="25" y="74"/>
                      <a:pt x="13" y="72"/>
                      <a:pt x="0" y="72"/>
                    </a:cubicBezTo>
                    <a:cubicBezTo>
                      <a:pt x="0" y="27"/>
                      <a:pt x="0" y="27"/>
                      <a:pt x="0" y="27"/>
                    </a:cubicBezTo>
                    <a:cubicBezTo>
                      <a:pt x="7" y="27"/>
                      <a:pt x="13" y="28"/>
                      <a:pt x="20" y="28"/>
                    </a:cubicBezTo>
                    <a:cubicBezTo>
                      <a:pt x="28" y="0"/>
                      <a:pt x="28" y="0"/>
                      <a:pt x="28" y="0"/>
                    </a:cubicBezTo>
                  </a:path>
                </a:pathLst>
              </a:custGeom>
              <a:solidFill>
                <a:srgbClr val="0070C0"/>
              </a:solidFill>
              <a:ln>
                <a:noFill/>
              </a:ln>
            </p:spPr>
            <p:txBody>
              <a:bodyPr anchor="ctr"/>
              <a:lstStyle/>
              <a:p>
                <a:pPr algn="ctr"/>
                <a:endParaRPr/>
              </a:p>
            </p:txBody>
          </p:sp>
          <p:sp>
            <p:nvSpPr>
              <p:cNvPr id="150" name="íṥlïḑé"/>
              <p:cNvSpPr/>
              <p:nvPr/>
            </p:nvSpPr>
            <p:spPr bwMode="auto">
              <a:xfrm>
                <a:off x="4746625" y="3292475"/>
                <a:ext cx="407670" cy="797560"/>
              </a:xfrm>
              <a:custGeom>
                <a:avLst/>
                <a:gdLst>
                  <a:gd name="T0" fmla="*/ 134 w 200"/>
                  <a:gd name="T1" fmla="*/ 0 h 391"/>
                  <a:gd name="T2" fmla="*/ 148 w 200"/>
                  <a:gd name="T3" fmla="*/ 26 h 391"/>
                  <a:gd name="T4" fmla="*/ 200 w 200"/>
                  <a:gd name="T5" fmla="*/ 18 h 391"/>
                  <a:gd name="T6" fmla="*/ 200 w 200"/>
                  <a:gd name="T7" fmla="*/ 63 h 391"/>
                  <a:gd name="T8" fmla="*/ 79 w 200"/>
                  <a:gd name="T9" fmla="*/ 154 h 391"/>
                  <a:gd name="T10" fmla="*/ 163 w 200"/>
                  <a:gd name="T11" fmla="*/ 313 h 391"/>
                  <a:gd name="T12" fmla="*/ 163 w 200"/>
                  <a:gd name="T13" fmla="*/ 313 h 391"/>
                  <a:gd name="T14" fmla="*/ 200 w 200"/>
                  <a:gd name="T15" fmla="*/ 318 h 391"/>
                  <a:gd name="T16" fmla="*/ 200 w 200"/>
                  <a:gd name="T17" fmla="*/ 363 h 391"/>
                  <a:gd name="T18" fmla="*/ 181 w 200"/>
                  <a:gd name="T19" fmla="*/ 362 h 391"/>
                  <a:gd name="T20" fmla="*/ 173 w 200"/>
                  <a:gd name="T21" fmla="*/ 391 h 391"/>
                  <a:gd name="T22" fmla="*/ 112 w 200"/>
                  <a:gd name="T23" fmla="*/ 372 h 391"/>
                  <a:gd name="T24" fmla="*/ 121 w 200"/>
                  <a:gd name="T25" fmla="*/ 344 h 391"/>
                  <a:gd name="T26" fmla="*/ 66 w 200"/>
                  <a:gd name="T27" fmla="*/ 298 h 391"/>
                  <a:gd name="T28" fmla="*/ 39 w 200"/>
                  <a:gd name="T29" fmla="*/ 312 h 391"/>
                  <a:gd name="T30" fmla="*/ 10 w 200"/>
                  <a:gd name="T31" fmla="*/ 257 h 391"/>
                  <a:gd name="T32" fmla="*/ 36 w 200"/>
                  <a:gd name="T33" fmla="*/ 243 h 391"/>
                  <a:gd name="T34" fmla="*/ 29 w 200"/>
                  <a:gd name="T35" fmla="*/ 172 h 391"/>
                  <a:gd name="T36" fmla="*/ 0 w 200"/>
                  <a:gd name="T37" fmla="*/ 163 h 391"/>
                  <a:gd name="T38" fmla="*/ 19 w 200"/>
                  <a:gd name="T39" fmla="*/ 103 h 391"/>
                  <a:gd name="T40" fmla="*/ 47 w 200"/>
                  <a:gd name="T41" fmla="*/ 111 h 391"/>
                  <a:gd name="T42" fmla="*/ 93 w 200"/>
                  <a:gd name="T43" fmla="*/ 56 h 391"/>
                  <a:gd name="T44" fmla="*/ 79 w 200"/>
                  <a:gd name="T45" fmla="*/ 30 h 391"/>
                  <a:gd name="T46" fmla="*/ 134 w 200"/>
                  <a:gd name="T4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391">
                    <a:moveTo>
                      <a:pt x="134" y="0"/>
                    </a:moveTo>
                    <a:cubicBezTo>
                      <a:pt x="148" y="26"/>
                      <a:pt x="148" y="26"/>
                      <a:pt x="148" y="26"/>
                    </a:cubicBezTo>
                    <a:cubicBezTo>
                      <a:pt x="165" y="21"/>
                      <a:pt x="183" y="18"/>
                      <a:pt x="200" y="18"/>
                    </a:cubicBezTo>
                    <a:cubicBezTo>
                      <a:pt x="200" y="63"/>
                      <a:pt x="200" y="63"/>
                      <a:pt x="200" y="63"/>
                    </a:cubicBezTo>
                    <a:cubicBezTo>
                      <a:pt x="146" y="63"/>
                      <a:pt x="95" y="99"/>
                      <a:pt x="79" y="154"/>
                    </a:cubicBezTo>
                    <a:cubicBezTo>
                      <a:pt x="58" y="221"/>
                      <a:pt x="96" y="292"/>
                      <a:pt x="163" y="313"/>
                    </a:cubicBezTo>
                    <a:cubicBezTo>
                      <a:pt x="163" y="313"/>
                      <a:pt x="163" y="313"/>
                      <a:pt x="163" y="313"/>
                    </a:cubicBezTo>
                    <a:cubicBezTo>
                      <a:pt x="176" y="316"/>
                      <a:pt x="188" y="318"/>
                      <a:pt x="200" y="318"/>
                    </a:cubicBezTo>
                    <a:cubicBezTo>
                      <a:pt x="200" y="363"/>
                      <a:pt x="200" y="363"/>
                      <a:pt x="200" y="363"/>
                    </a:cubicBezTo>
                    <a:cubicBezTo>
                      <a:pt x="194" y="363"/>
                      <a:pt x="188" y="363"/>
                      <a:pt x="181" y="362"/>
                    </a:cubicBezTo>
                    <a:cubicBezTo>
                      <a:pt x="173" y="391"/>
                      <a:pt x="173" y="391"/>
                      <a:pt x="173" y="391"/>
                    </a:cubicBezTo>
                    <a:cubicBezTo>
                      <a:pt x="112" y="372"/>
                      <a:pt x="112" y="372"/>
                      <a:pt x="112" y="372"/>
                    </a:cubicBezTo>
                    <a:cubicBezTo>
                      <a:pt x="121" y="344"/>
                      <a:pt x="121" y="344"/>
                      <a:pt x="121" y="344"/>
                    </a:cubicBezTo>
                    <a:cubicBezTo>
                      <a:pt x="99" y="333"/>
                      <a:pt x="80" y="317"/>
                      <a:pt x="66" y="298"/>
                    </a:cubicBezTo>
                    <a:cubicBezTo>
                      <a:pt x="39" y="312"/>
                      <a:pt x="39" y="312"/>
                      <a:pt x="39" y="312"/>
                    </a:cubicBezTo>
                    <a:cubicBezTo>
                      <a:pt x="10" y="257"/>
                      <a:pt x="10" y="257"/>
                      <a:pt x="10" y="257"/>
                    </a:cubicBezTo>
                    <a:cubicBezTo>
                      <a:pt x="36" y="243"/>
                      <a:pt x="36" y="243"/>
                      <a:pt x="36" y="243"/>
                    </a:cubicBezTo>
                    <a:cubicBezTo>
                      <a:pt x="29" y="220"/>
                      <a:pt x="26" y="196"/>
                      <a:pt x="29" y="172"/>
                    </a:cubicBezTo>
                    <a:cubicBezTo>
                      <a:pt x="0" y="163"/>
                      <a:pt x="0" y="163"/>
                      <a:pt x="0" y="163"/>
                    </a:cubicBezTo>
                    <a:cubicBezTo>
                      <a:pt x="19" y="103"/>
                      <a:pt x="19" y="103"/>
                      <a:pt x="19" y="103"/>
                    </a:cubicBezTo>
                    <a:cubicBezTo>
                      <a:pt x="47" y="111"/>
                      <a:pt x="47" y="111"/>
                      <a:pt x="47" y="111"/>
                    </a:cubicBezTo>
                    <a:cubicBezTo>
                      <a:pt x="59" y="90"/>
                      <a:pt x="74" y="71"/>
                      <a:pt x="93" y="56"/>
                    </a:cubicBezTo>
                    <a:cubicBezTo>
                      <a:pt x="79" y="30"/>
                      <a:pt x="79" y="30"/>
                      <a:pt x="79" y="30"/>
                    </a:cubicBezTo>
                    <a:cubicBezTo>
                      <a:pt x="134" y="0"/>
                      <a:pt x="134" y="0"/>
                      <a:pt x="134" y="0"/>
                    </a:cubicBezTo>
                  </a:path>
                </a:pathLst>
              </a:custGeom>
              <a:solidFill>
                <a:srgbClr val="0070C0"/>
              </a:solidFill>
              <a:ln>
                <a:noFill/>
              </a:ln>
            </p:spPr>
            <p:txBody>
              <a:bodyPr anchor="ctr"/>
              <a:lstStyle/>
              <a:p>
                <a:pPr algn="ctr"/>
                <a:endParaRPr/>
              </a:p>
            </p:txBody>
          </p:sp>
        </p:grpSp>
        <p:sp>
          <p:nvSpPr>
            <p:cNvPr id="151" name="文本框 150"/>
            <p:cNvSpPr txBox="1"/>
            <p:nvPr/>
          </p:nvSpPr>
          <p:spPr>
            <a:xfrm>
              <a:off x="3435411" y="5831375"/>
              <a:ext cx="501788" cy="400110"/>
            </a:xfrm>
            <a:prstGeom prst="rect">
              <a:avLst/>
            </a:prstGeom>
            <a:noFill/>
          </p:spPr>
          <p:txBody>
            <a:bodyPr wrap="square" rtlCol="0">
              <a:spAutoFit/>
            </a:bodyPr>
            <a:lstStyle/>
            <a:p>
              <a:r>
                <a:rPr lang="zh-CN" altLang="en-US" sz="1000" b="1" dirty="0">
                  <a:solidFill>
                    <a:srgbClr val="FF0000"/>
                  </a:solidFill>
                  <a:latin typeface="黑体" panose="02010609060101010101" pitchFamily="49" charset="-122"/>
                  <a:ea typeface="黑体" panose="02010609060101010101" pitchFamily="49" charset="-122"/>
                </a:rPr>
                <a:t>计费引擎</a:t>
              </a:r>
            </a:p>
          </p:txBody>
        </p:sp>
        <p:sp>
          <p:nvSpPr>
            <p:cNvPr id="152" name="箭头: 右 305"/>
            <p:cNvSpPr/>
            <p:nvPr/>
          </p:nvSpPr>
          <p:spPr>
            <a:xfrm>
              <a:off x="9184754" y="5193215"/>
              <a:ext cx="366296" cy="529884"/>
            </a:xfrm>
            <a:prstGeom prst="rightArrow">
              <a:avLst/>
            </a:prstGeom>
            <a:solidFill>
              <a:srgbClr val="FF0000">
                <a:alpha val="70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00">
                <a:solidFill>
                  <a:schemeClr val="tx1"/>
                </a:solidFill>
                <a:latin typeface="黑体" panose="02010609060101010101" pitchFamily="49" charset="-122"/>
                <a:ea typeface="黑体" panose="02010609060101010101" pitchFamily="49" charset="-122"/>
              </a:endParaRPr>
            </a:p>
          </p:txBody>
        </p:sp>
        <p:sp>
          <p:nvSpPr>
            <p:cNvPr id="153" name="矩形 152"/>
            <p:cNvSpPr/>
            <p:nvPr/>
          </p:nvSpPr>
          <p:spPr>
            <a:xfrm>
              <a:off x="3898016" y="5080807"/>
              <a:ext cx="2008211" cy="168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在途监控管理</a:t>
              </a:r>
            </a:p>
          </p:txBody>
        </p:sp>
      </p:grpSp>
      <p:grpSp>
        <p:nvGrpSpPr>
          <p:cNvPr id="154" name="组合 153"/>
          <p:cNvGrpSpPr/>
          <p:nvPr/>
        </p:nvGrpSpPr>
        <p:grpSpPr>
          <a:xfrm>
            <a:off x="1192" y="2196869"/>
            <a:ext cx="1617480" cy="4448674"/>
            <a:chOff x="10082" y="2183534"/>
            <a:chExt cx="1617480" cy="4448674"/>
          </a:xfrm>
        </p:grpSpPr>
        <p:sp>
          <p:nvSpPr>
            <p:cNvPr id="155" name="圆柱体 107"/>
            <p:cNvSpPr/>
            <p:nvPr/>
          </p:nvSpPr>
          <p:spPr>
            <a:xfrm>
              <a:off x="1212067" y="2183534"/>
              <a:ext cx="162444" cy="444867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56" name="云形 155"/>
            <p:cNvSpPr/>
            <p:nvPr/>
          </p:nvSpPr>
          <p:spPr>
            <a:xfrm>
              <a:off x="10082" y="3738042"/>
              <a:ext cx="1228195" cy="437322"/>
            </a:xfrm>
            <a:prstGeom prst="clou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1200" dirty="0">
                  <a:latin typeface="黑体" panose="02010609060101010101" pitchFamily="49" charset="-122"/>
                  <a:ea typeface="黑体" panose="02010609060101010101" pitchFamily="49" charset="-122"/>
                </a:rPr>
                <a:t>WMS</a:t>
              </a:r>
              <a:r>
                <a:rPr kumimoji="1" lang="zh-CN" altLang="en-US" sz="1200" dirty="0">
                  <a:latin typeface="黑体" panose="02010609060101010101" pitchFamily="49" charset="-122"/>
                  <a:ea typeface="黑体" panose="02010609060101010101" pitchFamily="49" charset="-122"/>
                </a:rPr>
                <a:t>系统</a:t>
              </a:r>
              <a:endParaRPr kumimoji="1" lang="en-US" altLang="zh-CN" sz="1200" dirty="0">
                <a:latin typeface="黑体" panose="02010609060101010101" pitchFamily="49" charset="-122"/>
                <a:ea typeface="黑体" panose="02010609060101010101" pitchFamily="49" charset="-122"/>
              </a:endParaRPr>
            </a:p>
          </p:txBody>
        </p:sp>
        <p:sp>
          <p:nvSpPr>
            <p:cNvPr id="157" name="云形 156"/>
            <p:cNvSpPr/>
            <p:nvPr/>
          </p:nvSpPr>
          <p:spPr>
            <a:xfrm>
              <a:off x="10082" y="4411905"/>
              <a:ext cx="1201851" cy="437515"/>
            </a:xfrm>
            <a:prstGeom prst="clou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黑体" panose="02010609060101010101" pitchFamily="49" charset="-122"/>
                  <a:ea typeface="黑体" panose="02010609060101010101" pitchFamily="49" charset="-122"/>
                </a:rPr>
                <a:t>BOP</a:t>
              </a:r>
              <a:r>
                <a:rPr kumimoji="1" lang="zh-CN" altLang="en-US" sz="1200" dirty="0">
                  <a:latin typeface="黑体" panose="02010609060101010101" pitchFamily="49" charset="-122"/>
                  <a:ea typeface="黑体" panose="02010609060101010101" pitchFamily="49" charset="-122"/>
                </a:rPr>
                <a:t>系统</a:t>
              </a:r>
              <a:endParaRPr kumimoji="1" lang="en-US" altLang="zh-CN" sz="1200" dirty="0">
                <a:latin typeface="黑体" panose="02010609060101010101" pitchFamily="49" charset="-122"/>
                <a:ea typeface="黑体" panose="02010609060101010101" pitchFamily="49" charset="-122"/>
              </a:endParaRPr>
            </a:p>
          </p:txBody>
        </p:sp>
        <p:sp>
          <p:nvSpPr>
            <p:cNvPr id="158" name="云形 157"/>
            <p:cNvSpPr/>
            <p:nvPr/>
          </p:nvSpPr>
          <p:spPr>
            <a:xfrm>
              <a:off x="11744" y="2519080"/>
              <a:ext cx="1163360" cy="434975"/>
            </a:xfrm>
            <a:prstGeom prst="clou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黑体" panose="02010609060101010101" pitchFamily="49" charset="-122"/>
                  <a:ea typeface="黑体" panose="02010609060101010101" pitchFamily="49" charset="-122"/>
                </a:rPr>
                <a:t>EBS</a:t>
              </a:r>
            </a:p>
          </p:txBody>
        </p:sp>
        <p:sp>
          <p:nvSpPr>
            <p:cNvPr id="160" name="上下箭头 13"/>
            <p:cNvSpPr/>
            <p:nvPr/>
          </p:nvSpPr>
          <p:spPr>
            <a:xfrm rot="5400000">
              <a:off x="1212971" y="4340127"/>
              <a:ext cx="347699" cy="481482"/>
            </a:xfrm>
            <a:prstGeom prst="up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1" name="上下箭头 13"/>
            <p:cNvSpPr/>
            <p:nvPr/>
          </p:nvSpPr>
          <p:spPr>
            <a:xfrm rot="5400000">
              <a:off x="1212971" y="3695694"/>
              <a:ext cx="347699" cy="481482"/>
            </a:xfrm>
            <a:prstGeom prst="up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2" name="上下箭头 13"/>
            <p:cNvSpPr/>
            <p:nvPr/>
          </p:nvSpPr>
          <p:spPr>
            <a:xfrm rot="5400000">
              <a:off x="1210104" y="2476308"/>
              <a:ext cx="347699" cy="481482"/>
            </a:xfrm>
            <a:prstGeom prst="upDown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nvGrpSpPr>
          <p:cNvPr id="164" name="组合 163"/>
          <p:cNvGrpSpPr/>
          <p:nvPr/>
        </p:nvGrpSpPr>
        <p:grpSpPr>
          <a:xfrm>
            <a:off x="7823926" y="3284448"/>
            <a:ext cx="1525173" cy="3387498"/>
            <a:chOff x="7875361" y="3284448"/>
            <a:chExt cx="1525173" cy="3387498"/>
          </a:xfrm>
        </p:grpSpPr>
        <p:sp>
          <p:nvSpPr>
            <p:cNvPr id="165" name="矩形: 圆角 99"/>
            <p:cNvSpPr/>
            <p:nvPr/>
          </p:nvSpPr>
          <p:spPr>
            <a:xfrm>
              <a:off x="7875361" y="3284448"/>
              <a:ext cx="1525173" cy="3387498"/>
            </a:xfrm>
            <a:prstGeom prst="roundRect">
              <a:avLst>
                <a:gd name="adj" fmla="val 12484"/>
              </a:avLst>
            </a:prstGeom>
            <a:solidFill>
              <a:srgbClr val="7030A0">
                <a:alpha val="20000"/>
              </a:srgbClr>
            </a:solid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66" name="文本框 165"/>
            <p:cNvSpPr txBox="1"/>
            <p:nvPr/>
          </p:nvSpPr>
          <p:spPr>
            <a:xfrm>
              <a:off x="7941982" y="3293160"/>
              <a:ext cx="1069975" cy="276999"/>
            </a:xfrm>
            <a:prstGeom prst="rect">
              <a:avLst/>
            </a:prstGeom>
            <a:noFill/>
          </p:spPr>
          <p:txBody>
            <a:bodyPr wrap="square" rtlCol="0">
              <a:spAutoFit/>
            </a:bodyPr>
            <a:lstStyle/>
            <a:p>
              <a:pPr algn="ctr"/>
              <a:r>
                <a:rPr lang="zh-CN" altLang="en-US" sz="1200" b="1" dirty="0">
                  <a:solidFill>
                    <a:srgbClr val="7030A0"/>
                  </a:solidFill>
                  <a:latin typeface="黑体" panose="02010609060101010101" pitchFamily="49" charset="-122"/>
                  <a:ea typeface="黑体" panose="02010609060101010101" pitchFamily="49" charset="-122"/>
                </a:rPr>
                <a:t>司机端</a:t>
              </a:r>
            </a:p>
          </p:txBody>
        </p:sp>
      </p:grpSp>
      <p:sp>
        <p:nvSpPr>
          <p:cNvPr id="168" name="灯片编号占位符 167"/>
          <p:cNvSpPr>
            <a:spLocks noGrp="1"/>
          </p:cNvSpPr>
          <p:nvPr>
            <p:ph type="sldNum" sz="quarter" idx="12"/>
          </p:nvPr>
        </p:nvSpPr>
        <p:spPr/>
        <p:txBody>
          <a:bodyPr/>
          <a:lstStyle/>
          <a:p>
            <a:fld id="{7D9BB5D0-35E4-459D-AEF3-FE4D7C45CC19}" type="slidenum">
              <a:rPr lang="zh-CN" altLang="en-US" smtClean="0"/>
              <a:t>4</a:t>
            </a:fld>
            <a:endParaRPr lang="zh-CN" altLang="en-US"/>
          </a:p>
        </p:txBody>
      </p:sp>
      <p:grpSp>
        <p:nvGrpSpPr>
          <p:cNvPr id="170" name="组合 169"/>
          <p:cNvGrpSpPr/>
          <p:nvPr/>
        </p:nvGrpSpPr>
        <p:grpSpPr>
          <a:xfrm>
            <a:off x="278650" y="634278"/>
            <a:ext cx="10219543" cy="1385668"/>
            <a:chOff x="272300" y="649518"/>
            <a:chExt cx="10219543" cy="1385668"/>
          </a:xfrm>
        </p:grpSpPr>
        <p:sp>
          <p:nvSpPr>
            <p:cNvPr id="177" name="圆柱体 107"/>
            <p:cNvSpPr/>
            <p:nvPr/>
          </p:nvSpPr>
          <p:spPr>
            <a:xfrm rot="16200000">
              <a:off x="5319937" y="-3136721"/>
              <a:ext cx="124270" cy="10219543"/>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82" name="组合 181"/>
            <p:cNvGrpSpPr/>
            <p:nvPr/>
          </p:nvGrpSpPr>
          <p:grpSpPr>
            <a:xfrm>
              <a:off x="3928444" y="649518"/>
              <a:ext cx="5510238" cy="1164930"/>
              <a:chOff x="3928444" y="649518"/>
              <a:chExt cx="5510238" cy="1164930"/>
            </a:xfrm>
          </p:grpSpPr>
          <p:sp>
            <p:nvSpPr>
              <p:cNvPr id="184" name="矩形: 圆角 99"/>
              <p:cNvSpPr/>
              <p:nvPr/>
            </p:nvSpPr>
            <p:spPr>
              <a:xfrm>
                <a:off x="7194532" y="712924"/>
                <a:ext cx="2042509" cy="1043939"/>
              </a:xfrm>
              <a:prstGeom prst="roundRect">
                <a:avLst>
                  <a:gd name="adj" fmla="val 5065"/>
                </a:avLst>
              </a:prstGeom>
              <a:solidFill>
                <a:srgbClr val="BFBFFF"/>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85" name="组合 184"/>
              <p:cNvGrpSpPr/>
              <p:nvPr/>
            </p:nvGrpSpPr>
            <p:grpSpPr>
              <a:xfrm>
                <a:off x="7227874" y="868871"/>
                <a:ext cx="683260" cy="521335"/>
                <a:chOff x="16536" y="7852"/>
                <a:chExt cx="1076" cy="821"/>
              </a:xfrm>
            </p:grpSpPr>
            <p:sp>
              <p:nvSpPr>
                <p:cNvPr id="186" name="Freeform 373"/>
                <p:cNvSpPr>
                  <a:spLocks noEditPoints="1"/>
                </p:cNvSpPr>
                <p:nvPr/>
              </p:nvSpPr>
              <p:spPr bwMode="auto">
                <a:xfrm>
                  <a:off x="17174" y="8238"/>
                  <a:ext cx="224" cy="22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73 h 83"/>
                    <a:gd name="T12" fmla="*/ 10 w 83"/>
                    <a:gd name="T13" fmla="*/ 41 h 83"/>
                    <a:gd name="T14" fmla="*/ 41 w 83"/>
                    <a:gd name="T15" fmla="*/ 10 h 83"/>
                    <a:gd name="T16" fmla="*/ 73 w 83"/>
                    <a:gd name="T17" fmla="*/ 41 h 83"/>
                    <a:gd name="T18" fmla="*/ 41 w 83"/>
                    <a:gd name="T19"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73"/>
                      </a:moveTo>
                      <a:cubicBezTo>
                        <a:pt x="24" y="73"/>
                        <a:pt x="10" y="59"/>
                        <a:pt x="10" y="41"/>
                      </a:cubicBezTo>
                      <a:cubicBezTo>
                        <a:pt x="10" y="24"/>
                        <a:pt x="24" y="10"/>
                        <a:pt x="41" y="10"/>
                      </a:cubicBezTo>
                      <a:cubicBezTo>
                        <a:pt x="59" y="10"/>
                        <a:pt x="73" y="24"/>
                        <a:pt x="73" y="41"/>
                      </a:cubicBezTo>
                      <a:cubicBezTo>
                        <a:pt x="73" y="59"/>
                        <a:pt x="59" y="73"/>
                        <a:pt x="41" y="7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87" name="Freeform 374"/>
                <p:cNvSpPr>
                  <a:spLocks noEditPoints="1"/>
                </p:cNvSpPr>
                <p:nvPr/>
              </p:nvSpPr>
              <p:spPr bwMode="auto">
                <a:xfrm>
                  <a:off x="16960" y="8027"/>
                  <a:ext cx="653" cy="646"/>
                </a:xfrm>
                <a:custGeom>
                  <a:avLst/>
                  <a:gdLst>
                    <a:gd name="T0" fmla="*/ 216 w 243"/>
                    <a:gd name="T1" fmla="*/ 110 h 241"/>
                    <a:gd name="T2" fmla="*/ 243 w 243"/>
                    <a:gd name="T3" fmla="*/ 95 h 241"/>
                    <a:gd name="T4" fmla="*/ 234 w 243"/>
                    <a:gd name="T5" fmla="*/ 73 h 241"/>
                    <a:gd name="T6" fmla="*/ 204 w 243"/>
                    <a:gd name="T7" fmla="*/ 75 h 241"/>
                    <a:gd name="T8" fmla="*/ 194 w 243"/>
                    <a:gd name="T9" fmla="*/ 59 h 241"/>
                    <a:gd name="T10" fmla="*/ 204 w 243"/>
                    <a:gd name="T11" fmla="*/ 29 h 241"/>
                    <a:gd name="T12" fmla="*/ 187 w 243"/>
                    <a:gd name="T13" fmla="*/ 16 h 241"/>
                    <a:gd name="T14" fmla="*/ 163 w 243"/>
                    <a:gd name="T15" fmla="*/ 38 h 241"/>
                    <a:gd name="T16" fmla="*/ 142 w 243"/>
                    <a:gd name="T17" fmla="*/ 32 h 241"/>
                    <a:gd name="T18" fmla="*/ 134 w 243"/>
                    <a:gd name="T19" fmla="*/ 0 h 241"/>
                    <a:gd name="T20" fmla="*/ 110 w 243"/>
                    <a:gd name="T21" fmla="*/ 0 h 241"/>
                    <a:gd name="T22" fmla="*/ 102 w 243"/>
                    <a:gd name="T23" fmla="*/ 31 h 241"/>
                    <a:gd name="T24" fmla="*/ 80 w 243"/>
                    <a:gd name="T25" fmla="*/ 35 h 241"/>
                    <a:gd name="T26" fmla="*/ 75 w 243"/>
                    <a:gd name="T27" fmla="*/ 31 h 241"/>
                    <a:gd name="T28" fmla="*/ 65 w 243"/>
                    <a:gd name="T29" fmla="*/ 22 h 241"/>
                    <a:gd name="T30" fmla="*/ 58 w 243"/>
                    <a:gd name="T31" fmla="*/ 16 h 241"/>
                    <a:gd name="T32" fmla="*/ 38 w 243"/>
                    <a:gd name="T33" fmla="*/ 32 h 241"/>
                    <a:gd name="T34" fmla="*/ 49 w 243"/>
                    <a:gd name="T35" fmla="*/ 60 h 241"/>
                    <a:gd name="T36" fmla="*/ 40 w 243"/>
                    <a:gd name="T37" fmla="*/ 73 h 241"/>
                    <a:gd name="T38" fmla="*/ 17 w 243"/>
                    <a:gd name="T39" fmla="*/ 72 h 241"/>
                    <a:gd name="T40" fmla="*/ 7 w 243"/>
                    <a:gd name="T41" fmla="*/ 71 h 241"/>
                    <a:gd name="T42" fmla="*/ 4 w 243"/>
                    <a:gd name="T43" fmla="*/ 78 h 241"/>
                    <a:gd name="T44" fmla="*/ 0 w 243"/>
                    <a:gd name="T45" fmla="*/ 91 h 241"/>
                    <a:gd name="T46" fmla="*/ 23 w 243"/>
                    <a:gd name="T47" fmla="*/ 105 h 241"/>
                    <a:gd name="T48" fmla="*/ 28 w 243"/>
                    <a:gd name="T49" fmla="*/ 108 h 241"/>
                    <a:gd name="T50" fmla="*/ 27 w 243"/>
                    <a:gd name="T51" fmla="*/ 112 h 241"/>
                    <a:gd name="T52" fmla="*/ 26 w 243"/>
                    <a:gd name="T53" fmla="*/ 128 h 241"/>
                    <a:gd name="T54" fmla="*/ 0 w 243"/>
                    <a:gd name="T55" fmla="*/ 146 h 241"/>
                    <a:gd name="T56" fmla="*/ 8 w 243"/>
                    <a:gd name="T57" fmla="*/ 168 h 241"/>
                    <a:gd name="T58" fmla="*/ 38 w 243"/>
                    <a:gd name="T59" fmla="*/ 165 h 241"/>
                    <a:gd name="T60" fmla="*/ 48 w 243"/>
                    <a:gd name="T61" fmla="*/ 182 h 241"/>
                    <a:gd name="T62" fmla="*/ 38 w 243"/>
                    <a:gd name="T63" fmla="*/ 210 h 241"/>
                    <a:gd name="T64" fmla="*/ 58 w 243"/>
                    <a:gd name="T65" fmla="*/ 223 h 241"/>
                    <a:gd name="T66" fmla="*/ 82 w 243"/>
                    <a:gd name="T67" fmla="*/ 205 h 241"/>
                    <a:gd name="T68" fmla="*/ 101 w 243"/>
                    <a:gd name="T69" fmla="*/ 212 h 241"/>
                    <a:gd name="T70" fmla="*/ 109 w 243"/>
                    <a:gd name="T71" fmla="*/ 241 h 241"/>
                    <a:gd name="T72" fmla="*/ 131 w 243"/>
                    <a:gd name="T73" fmla="*/ 241 h 241"/>
                    <a:gd name="T74" fmla="*/ 140 w 243"/>
                    <a:gd name="T75" fmla="*/ 211 h 241"/>
                    <a:gd name="T76" fmla="*/ 163 w 243"/>
                    <a:gd name="T77" fmla="*/ 205 h 241"/>
                    <a:gd name="T78" fmla="*/ 184 w 243"/>
                    <a:gd name="T79" fmla="*/ 224 h 241"/>
                    <a:gd name="T80" fmla="*/ 203 w 243"/>
                    <a:gd name="T81" fmla="*/ 211 h 241"/>
                    <a:gd name="T82" fmla="*/ 192 w 243"/>
                    <a:gd name="T83" fmla="*/ 183 h 241"/>
                    <a:gd name="T84" fmla="*/ 205 w 243"/>
                    <a:gd name="T85" fmla="*/ 168 h 241"/>
                    <a:gd name="T86" fmla="*/ 236 w 243"/>
                    <a:gd name="T87" fmla="*/ 168 h 241"/>
                    <a:gd name="T88" fmla="*/ 243 w 243"/>
                    <a:gd name="T89" fmla="*/ 147 h 241"/>
                    <a:gd name="T90" fmla="*/ 216 w 243"/>
                    <a:gd name="T91" fmla="*/ 130 h 241"/>
                    <a:gd name="T92" fmla="*/ 216 w 243"/>
                    <a:gd name="T93" fmla="*/ 110 h 241"/>
                    <a:gd name="T94" fmla="*/ 121 w 243"/>
                    <a:gd name="T95" fmla="*/ 170 h 241"/>
                    <a:gd name="T96" fmla="*/ 72 w 243"/>
                    <a:gd name="T97" fmla="*/ 120 h 241"/>
                    <a:gd name="T98" fmla="*/ 121 w 243"/>
                    <a:gd name="T99" fmla="*/ 71 h 241"/>
                    <a:gd name="T100" fmla="*/ 171 w 243"/>
                    <a:gd name="T101" fmla="*/ 120 h 241"/>
                    <a:gd name="T102" fmla="*/ 121 w 243"/>
                    <a:gd name="T103" fmla="*/ 17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1">
                      <a:moveTo>
                        <a:pt x="216" y="110"/>
                      </a:moveTo>
                      <a:cubicBezTo>
                        <a:pt x="243" y="95"/>
                        <a:pt x="243" y="95"/>
                        <a:pt x="243" y="95"/>
                      </a:cubicBezTo>
                      <a:cubicBezTo>
                        <a:pt x="234" y="73"/>
                        <a:pt x="234" y="73"/>
                        <a:pt x="234" y="73"/>
                      </a:cubicBezTo>
                      <a:cubicBezTo>
                        <a:pt x="204" y="75"/>
                        <a:pt x="204" y="75"/>
                        <a:pt x="204" y="75"/>
                      </a:cubicBezTo>
                      <a:cubicBezTo>
                        <a:pt x="194" y="59"/>
                        <a:pt x="194" y="59"/>
                        <a:pt x="194" y="59"/>
                      </a:cubicBezTo>
                      <a:cubicBezTo>
                        <a:pt x="204" y="29"/>
                        <a:pt x="204" y="29"/>
                        <a:pt x="204" y="29"/>
                      </a:cubicBezTo>
                      <a:cubicBezTo>
                        <a:pt x="187" y="16"/>
                        <a:pt x="187" y="16"/>
                        <a:pt x="187" y="16"/>
                      </a:cubicBezTo>
                      <a:cubicBezTo>
                        <a:pt x="163" y="38"/>
                        <a:pt x="163" y="38"/>
                        <a:pt x="163" y="38"/>
                      </a:cubicBezTo>
                      <a:cubicBezTo>
                        <a:pt x="142" y="32"/>
                        <a:pt x="142" y="32"/>
                        <a:pt x="142" y="32"/>
                      </a:cubicBezTo>
                      <a:cubicBezTo>
                        <a:pt x="134" y="0"/>
                        <a:pt x="134" y="0"/>
                        <a:pt x="134" y="0"/>
                      </a:cubicBezTo>
                      <a:cubicBezTo>
                        <a:pt x="110" y="0"/>
                        <a:pt x="110" y="0"/>
                        <a:pt x="110" y="0"/>
                      </a:cubicBezTo>
                      <a:cubicBezTo>
                        <a:pt x="102" y="31"/>
                        <a:pt x="102" y="31"/>
                        <a:pt x="102" y="31"/>
                      </a:cubicBezTo>
                      <a:cubicBezTo>
                        <a:pt x="80" y="35"/>
                        <a:pt x="80" y="35"/>
                        <a:pt x="80" y="35"/>
                      </a:cubicBezTo>
                      <a:cubicBezTo>
                        <a:pt x="75" y="31"/>
                        <a:pt x="75" y="31"/>
                        <a:pt x="75" y="31"/>
                      </a:cubicBezTo>
                      <a:cubicBezTo>
                        <a:pt x="65" y="22"/>
                        <a:pt x="65" y="22"/>
                        <a:pt x="65" y="22"/>
                      </a:cubicBezTo>
                      <a:cubicBezTo>
                        <a:pt x="58" y="16"/>
                        <a:pt x="58" y="16"/>
                        <a:pt x="58" y="16"/>
                      </a:cubicBezTo>
                      <a:cubicBezTo>
                        <a:pt x="38" y="32"/>
                        <a:pt x="38" y="32"/>
                        <a:pt x="38" y="32"/>
                      </a:cubicBezTo>
                      <a:cubicBezTo>
                        <a:pt x="49" y="60"/>
                        <a:pt x="49" y="60"/>
                        <a:pt x="49" y="60"/>
                      </a:cubicBezTo>
                      <a:cubicBezTo>
                        <a:pt x="40" y="73"/>
                        <a:pt x="40" y="73"/>
                        <a:pt x="40" y="73"/>
                      </a:cubicBezTo>
                      <a:cubicBezTo>
                        <a:pt x="17" y="72"/>
                        <a:pt x="17" y="72"/>
                        <a:pt x="17" y="72"/>
                      </a:cubicBezTo>
                      <a:cubicBezTo>
                        <a:pt x="7" y="71"/>
                        <a:pt x="7" y="71"/>
                        <a:pt x="7" y="71"/>
                      </a:cubicBezTo>
                      <a:cubicBezTo>
                        <a:pt x="4" y="78"/>
                        <a:pt x="4" y="78"/>
                        <a:pt x="4" y="78"/>
                      </a:cubicBezTo>
                      <a:cubicBezTo>
                        <a:pt x="0" y="91"/>
                        <a:pt x="0" y="91"/>
                        <a:pt x="0" y="91"/>
                      </a:cubicBezTo>
                      <a:cubicBezTo>
                        <a:pt x="23" y="105"/>
                        <a:pt x="23" y="105"/>
                        <a:pt x="23" y="105"/>
                      </a:cubicBezTo>
                      <a:cubicBezTo>
                        <a:pt x="28" y="108"/>
                        <a:pt x="28" y="108"/>
                        <a:pt x="28" y="108"/>
                      </a:cubicBezTo>
                      <a:cubicBezTo>
                        <a:pt x="27" y="112"/>
                        <a:pt x="27" y="112"/>
                        <a:pt x="27" y="112"/>
                      </a:cubicBezTo>
                      <a:cubicBezTo>
                        <a:pt x="26" y="128"/>
                        <a:pt x="26" y="128"/>
                        <a:pt x="26" y="128"/>
                      </a:cubicBezTo>
                      <a:cubicBezTo>
                        <a:pt x="0" y="146"/>
                        <a:pt x="0" y="146"/>
                        <a:pt x="0" y="146"/>
                      </a:cubicBezTo>
                      <a:cubicBezTo>
                        <a:pt x="8" y="168"/>
                        <a:pt x="8" y="168"/>
                        <a:pt x="8" y="168"/>
                      </a:cubicBezTo>
                      <a:cubicBezTo>
                        <a:pt x="38" y="165"/>
                        <a:pt x="38" y="165"/>
                        <a:pt x="38" y="165"/>
                      </a:cubicBezTo>
                      <a:cubicBezTo>
                        <a:pt x="48" y="182"/>
                        <a:pt x="48" y="182"/>
                        <a:pt x="48" y="182"/>
                      </a:cubicBezTo>
                      <a:cubicBezTo>
                        <a:pt x="38" y="210"/>
                        <a:pt x="38" y="210"/>
                        <a:pt x="38" y="210"/>
                      </a:cubicBezTo>
                      <a:cubicBezTo>
                        <a:pt x="58" y="223"/>
                        <a:pt x="58" y="223"/>
                        <a:pt x="58" y="223"/>
                      </a:cubicBezTo>
                      <a:cubicBezTo>
                        <a:pt x="82" y="205"/>
                        <a:pt x="82" y="205"/>
                        <a:pt x="82" y="205"/>
                      </a:cubicBezTo>
                      <a:cubicBezTo>
                        <a:pt x="101" y="212"/>
                        <a:pt x="101" y="212"/>
                        <a:pt x="101" y="212"/>
                      </a:cubicBezTo>
                      <a:cubicBezTo>
                        <a:pt x="109" y="241"/>
                        <a:pt x="109" y="241"/>
                        <a:pt x="109" y="241"/>
                      </a:cubicBezTo>
                      <a:cubicBezTo>
                        <a:pt x="131" y="241"/>
                        <a:pt x="131" y="241"/>
                        <a:pt x="131" y="241"/>
                      </a:cubicBezTo>
                      <a:cubicBezTo>
                        <a:pt x="140" y="211"/>
                        <a:pt x="140" y="211"/>
                        <a:pt x="140" y="211"/>
                      </a:cubicBezTo>
                      <a:cubicBezTo>
                        <a:pt x="163" y="205"/>
                        <a:pt x="163" y="205"/>
                        <a:pt x="163" y="205"/>
                      </a:cubicBezTo>
                      <a:cubicBezTo>
                        <a:pt x="184" y="224"/>
                        <a:pt x="184" y="224"/>
                        <a:pt x="184" y="224"/>
                      </a:cubicBezTo>
                      <a:cubicBezTo>
                        <a:pt x="203" y="211"/>
                        <a:pt x="203" y="211"/>
                        <a:pt x="203" y="211"/>
                      </a:cubicBezTo>
                      <a:cubicBezTo>
                        <a:pt x="192" y="183"/>
                        <a:pt x="192" y="183"/>
                        <a:pt x="192" y="183"/>
                      </a:cubicBezTo>
                      <a:cubicBezTo>
                        <a:pt x="205" y="168"/>
                        <a:pt x="205" y="168"/>
                        <a:pt x="205" y="168"/>
                      </a:cubicBezTo>
                      <a:cubicBezTo>
                        <a:pt x="236" y="168"/>
                        <a:pt x="236" y="168"/>
                        <a:pt x="236" y="168"/>
                      </a:cubicBezTo>
                      <a:cubicBezTo>
                        <a:pt x="243" y="147"/>
                        <a:pt x="243" y="147"/>
                        <a:pt x="243" y="147"/>
                      </a:cubicBezTo>
                      <a:cubicBezTo>
                        <a:pt x="216" y="130"/>
                        <a:pt x="216" y="130"/>
                        <a:pt x="216" y="130"/>
                      </a:cubicBezTo>
                      <a:lnTo>
                        <a:pt x="216" y="110"/>
                      </a:lnTo>
                      <a:close/>
                      <a:moveTo>
                        <a:pt x="121" y="170"/>
                      </a:moveTo>
                      <a:cubicBezTo>
                        <a:pt x="94" y="170"/>
                        <a:pt x="72" y="148"/>
                        <a:pt x="72" y="120"/>
                      </a:cubicBezTo>
                      <a:cubicBezTo>
                        <a:pt x="72" y="93"/>
                        <a:pt x="94" y="71"/>
                        <a:pt x="121" y="71"/>
                      </a:cubicBezTo>
                      <a:cubicBezTo>
                        <a:pt x="148" y="71"/>
                        <a:pt x="171" y="93"/>
                        <a:pt x="171" y="120"/>
                      </a:cubicBezTo>
                      <a:cubicBezTo>
                        <a:pt x="171" y="148"/>
                        <a:pt x="148" y="170"/>
                        <a:pt x="121" y="170"/>
                      </a:cubicBezTo>
                      <a:close/>
                    </a:path>
                  </a:pathLst>
                </a:cu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89" name="Freeform 375"/>
                <p:cNvSpPr/>
                <p:nvPr/>
              </p:nvSpPr>
              <p:spPr bwMode="auto">
                <a:xfrm>
                  <a:off x="16716" y="7903"/>
                  <a:ext cx="411" cy="427"/>
                </a:xfrm>
                <a:custGeom>
                  <a:avLst/>
                  <a:gdLst>
                    <a:gd name="T0" fmla="*/ 88 w 153"/>
                    <a:gd name="T1" fmla="*/ 137 h 159"/>
                    <a:gd name="T2" fmla="*/ 85 w 153"/>
                    <a:gd name="T3" fmla="*/ 126 h 159"/>
                    <a:gd name="T4" fmla="*/ 59 w 153"/>
                    <a:gd name="T5" fmla="*/ 120 h 159"/>
                    <a:gd name="T6" fmla="*/ 44 w 153"/>
                    <a:gd name="T7" fmla="*/ 59 h 159"/>
                    <a:gd name="T8" fmla="*/ 105 w 153"/>
                    <a:gd name="T9" fmla="*/ 44 h 159"/>
                    <a:gd name="T10" fmla="*/ 123 w 153"/>
                    <a:gd name="T11" fmla="*/ 65 h 159"/>
                    <a:gd name="T12" fmla="*/ 148 w 153"/>
                    <a:gd name="T13" fmla="*/ 58 h 159"/>
                    <a:gd name="T14" fmla="*/ 153 w 153"/>
                    <a:gd name="T15" fmla="*/ 56 h 159"/>
                    <a:gd name="T16" fmla="*/ 121 w 153"/>
                    <a:gd name="T17" fmla="*/ 17 h 159"/>
                    <a:gd name="T18" fmla="*/ 31 w 153"/>
                    <a:gd name="T19" fmla="*/ 25 h 159"/>
                    <a:gd name="T20" fmla="*/ 17 w 153"/>
                    <a:gd name="T21" fmla="*/ 43 h 159"/>
                    <a:gd name="T22" fmla="*/ 8 w 153"/>
                    <a:gd name="T23" fmla="*/ 62 h 159"/>
                    <a:gd name="T24" fmla="*/ 42 w 153"/>
                    <a:gd name="T25" fmla="*/ 147 h 159"/>
                    <a:gd name="T26" fmla="*/ 92 w 153"/>
                    <a:gd name="T27" fmla="*/ 157 h 159"/>
                    <a:gd name="T28" fmla="*/ 88 w 153"/>
                    <a:gd name="T29"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59">
                      <a:moveTo>
                        <a:pt x="88" y="137"/>
                      </a:moveTo>
                      <a:cubicBezTo>
                        <a:pt x="85" y="126"/>
                        <a:pt x="85" y="126"/>
                        <a:pt x="85" y="126"/>
                      </a:cubicBezTo>
                      <a:cubicBezTo>
                        <a:pt x="76" y="127"/>
                        <a:pt x="67" y="125"/>
                        <a:pt x="59" y="120"/>
                      </a:cubicBezTo>
                      <a:cubicBezTo>
                        <a:pt x="38" y="107"/>
                        <a:pt x="31" y="80"/>
                        <a:pt x="44" y="59"/>
                      </a:cubicBezTo>
                      <a:cubicBezTo>
                        <a:pt x="56" y="38"/>
                        <a:pt x="84" y="31"/>
                        <a:pt x="105" y="44"/>
                      </a:cubicBezTo>
                      <a:cubicBezTo>
                        <a:pt x="113" y="49"/>
                        <a:pt x="119" y="56"/>
                        <a:pt x="123" y="65"/>
                      </a:cubicBezTo>
                      <a:cubicBezTo>
                        <a:pt x="148" y="58"/>
                        <a:pt x="148" y="58"/>
                        <a:pt x="148" y="58"/>
                      </a:cubicBezTo>
                      <a:cubicBezTo>
                        <a:pt x="153" y="56"/>
                        <a:pt x="153" y="56"/>
                        <a:pt x="153" y="56"/>
                      </a:cubicBezTo>
                      <a:cubicBezTo>
                        <a:pt x="147" y="40"/>
                        <a:pt x="136" y="26"/>
                        <a:pt x="121" y="17"/>
                      </a:cubicBezTo>
                      <a:cubicBezTo>
                        <a:pt x="92" y="0"/>
                        <a:pt x="55" y="4"/>
                        <a:pt x="31" y="25"/>
                      </a:cubicBezTo>
                      <a:cubicBezTo>
                        <a:pt x="26" y="30"/>
                        <a:pt x="21" y="36"/>
                        <a:pt x="17" y="43"/>
                      </a:cubicBezTo>
                      <a:cubicBezTo>
                        <a:pt x="13" y="49"/>
                        <a:pt x="10" y="56"/>
                        <a:pt x="8" y="62"/>
                      </a:cubicBezTo>
                      <a:cubicBezTo>
                        <a:pt x="0" y="94"/>
                        <a:pt x="13" y="129"/>
                        <a:pt x="42" y="147"/>
                      </a:cubicBezTo>
                      <a:cubicBezTo>
                        <a:pt x="58" y="156"/>
                        <a:pt x="75" y="159"/>
                        <a:pt x="92" y="157"/>
                      </a:cubicBezTo>
                      <a:lnTo>
                        <a:pt x="88" y="137"/>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90" name="Freeform 376"/>
                <p:cNvSpPr/>
                <p:nvPr/>
              </p:nvSpPr>
              <p:spPr bwMode="auto">
                <a:xfrm>
                  <a:off x="16536" y="7852"/>
                  <a:ext cx="244" cy="207"/>
                </a:xfrm>
                <a:custGeom>
                  <a:avLst/>
                  <a:gdLst>
                    <a:gd name="T0" fmla="*/ 91 w 91"/>
                    <a:gd name="T1" fmla="*/ 40 h 77"/>
                    <a:gd name="T2" fmla="*/ 30 w 91"/>
                    <a:gd name="T3" fmla="*/ 3 h 77"/>
                    <a:gd name="T4" fmla="*/ 14 w 91"/>
                    <a:gd name="T5" fmla="*/ 7 h 77"/>
                    <a:gd name="T6" fmla="*/ 3 w 91"/>
                    <a:gd name="T7" fmla="*/ 24 h 77"/>
                    <a:gd name="T8" fmla="*/ 7 w 91"/>
                    <a:gd name="T9" fmla="*/ 40 h 77"/>
                    <a:gd name="T10" fmla="*/ 68 w 91"/>
                    <a:gd name="T11" fmla="*/ 77 h 77"/>
                    <a:gd name="T12" fmla="*/ 77 w 91"/>
                    <a:gd name="T13" fmla="*/ 57 h 77"/>
                    <a:gd name="T14" fmla="*/ 91 w 91"/>
                    <a:gd name="T15" fmla="*/ 4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7">
                      <a:moveTo>
                        <a:pt x="91" y="40"/>
                      </a:moveTo>
                      <a:cubicBezTo>
                        <a:pt x="30" y="3"/>
                        <a:pt x="30" y="3"/>
                        <a:pt x="30" y="3"/>
                      </a:cubicBezTo>
                      <a:cubicBezTo>
                        <a:pt x="24" y="0"/>
                        <a:pt x="17" y="1"/>
                        <a:pt x="14" y="7"/>
                      </a:cubicBezTo>
                      <a:cubicBezTo>
                        <a:pt x="3" y="24"/>
                        <a:pt x="3" y="24"/>
                        <a:pt x="3" y="24"/>
                      </a:cubicBezTo>
                      <a:cubicBezTo>
                        <a:pt x="0" y="30"/>
                        <a:pt x="2" y="37"/>
                        <a:pt x="7" y="40"/>
                      </a:cubicBezTo>
                      <a:cubicBezTo>
                        <a:pt x="68" y="77"/>
                        <a:pt x="68" y="77"/>
                        <a:pt x="68" y="77"/>
                      </a:cubicBezTo>
                      <a:cubicBezTo>
                        <a:pt x="70" y="70"/>
                        <a:pt x="73" y="64"/>
                        <a:pt x="77" y="57"/>
                      </a:cubicBezTo>
                      <a:cubicBezTo>
                        <a:pt x="81" y="51"/>
                        <a:pt x="85" y="45"/>
                        <a:pt x="91" y="4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grpSp>
          <p:grpSp>
            <p:nvGrpSpPr>
              <p:cNvPr id="191" name="组合 190"/>
              <p:cNvGrpSpPr/>
              <p:nvPr/>
            </p:nvGrpSpPr>
            <p:grpSpPr>
              <a:xfrm>
                <a:off x="8535339" y="924380"/>
                <a:ext cx="604520" cy="716280"/>
                <a:chOff x="4996" y="6220"/>
                <a:chExt cx="952" cy="1128"/>
              </a:xfrm>
            </p:grpSpPr>
            <p:sp>
              <p:nvSpPr>
                <p:cNvPr id="192" name="Freeform 9"/>
                <p:cNvSpPr/>
                <p:nvPr/>
              </p:nvSpPr>
              <p:spPr bwMode="auto">
                <a:xfrm>
                  <a:off x="4996" y="6883"/>
                  <a:ext cx="953" cy="51"/>
                </a:xfrm>
                <a:custGeom>
                  <a:avLst/>
                  <a:gdLst>
                    <a:gd name="T0" fmla="*/ 346 w 355"/>
                    <a:gd name="T1" fmla="*/ 0 h 19"/>
                    <a:gd name="T2" fmla="*/ 9 w 355"/>
                    <a:gd name="T3" fmla="*/ 0 h 19"/>
                    <a:gd name="T4" fmla="*/ 3 w 355"/>
                    <a:gd name="T5" fmla="*/ 3 h 19"/>
                    <a:gd name="T6" fmla="*/ 0 w 355"/>
                    <a:gd name="T7" fmla="*/ 10 h 19"/>
                    <a:gd name="T8" fmla="*/ 9 w 355"/>
                    <a:gd name="T9" fmla="*/ 19 h 19"/>
                    <a:gd name="T10" fmla="*/ 346 w 355"/>
                    <a:gd name="T11" fmla="*/ 19 h 19"/>
                    <a:gd name="T12" fmla="*/ 355 w 355"/>
                    <a:gd name="T13" fmla="*/ 10 h 19"/>
                    <a:gd name="T14" fmla="*/ 346 w 355"/>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19">
                      <a:moveTo>
                        <a:pt x="346" y="0"/>
                      </a:moveTo>
                      <a:cubicBezTo>
                        <a:pt x="9" y="0"/>
                        <a:pt x="9" y="0"/>
                        <a:pt x="9" y="0"/>
                      </a:cubicBezTo>
                      <a:cubicBezTo>
                        <a:pt x="7" y="0"/>
                        <a:pt x="4" y="1"/>
                        <a:pt x="3" y="3"/>
                      </a:cubicBezTo>
                      <a:cubicBezTo>
                        <a:pt x="1" y="5"/>
                        <a:pt x="0" y="7"/>
                        <a:pt x="0" y="10"/>
                      </a:cubicBezTo>
                      <a:cubicBezTo>
                        <a:pt x="0" y="15"/>
                        <a:pt x="4" y="19"/>
                        <a:pt x="9" y="19"/>
                      </a:cubicBezTo>
                      <a:cubicBezTo>
                        <a:pt x="346" y="19"/>
                        <a:pt x="346" y="19"/>
                        <a:pt x="346" y="19"/>
                      </a:cubicBezTo>
                      <a:cubicBezTo>
                        <a:pt x="351" y="19"/>
                        <a:pt x="355" y="15"/>
                        <a:pt x="355" y="10"/>
                      </a:cubicBezTo>
                      <a:cubicBezTo>
                        <a:pt x="355" y="5"/>
                        <a:pt x="351" y="0"/>
                        <a:pt x="346"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95" name="Rectangle 10"/>
                <p:cNvSpPr>
                  <a:spLocks noChangeArrowheads="1"/>
                </p:cNvSpPr>
                <p:nvPr/>
              </p:nvSpPr>
              <p:spPr bwMode="auto">
                <a:xfrm>
                  <a:off x="5736" y="6966"/>
                  <a:ext cx="86" cy="382"/>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97" name="Freeform 11"/>
                <p:cNvSpPr/>
                <p:nvPr/>
              </p:nvSpPr>
              <p:spPr bwMode="auto">
                <a:xfrm>
                  <a:off x="5169" y="6399"/>
                  <a:ext cx="604" cy="232"/>
                </a:xfrm>
                <a:custGeom>
                  <a:avLst/>
                  <a:gdLst>
                    <a:gd name="T0" fmla="*/ 258 w 532"/>
                    <a:gd name="T1" fmla="*/ 204 h 204"/>
                    <a:gd name="T2" fmla="*/ 532 w 532"/>
                    <a:gd name="T3" fmla="*/ 55 h 204"/>
                    <a:gd name="T4" fmla="*/ 532 w 532"/>
                    <a:gd name="T5" fmla="*/ 0 h 204"/>
                    <a:gd name="T6" fmla="*/ 258 w 532"/>
                    <a:gd name="T7" fmla="*/ 147 h 204"/>
                    <a:gd name="T8" fmla="*/ 156 w 532"/>
                    <a:gd name="T9" fmla="*/ 71 h 204"/>
                    <a:gd name="T10" fmla="*/ 0 w 532"/>
                    <a:gd name="T11" fmla="*/ 149 h 204"/>
                    <a:gd name="T12" fmla="*/ 0 w 532"/>
                    <a:gd name="T13" fmla="*/ 204 h 204"/>
                    <a:gd name="T14" fmla="*/ 156 w 532"/>
                    <a:gd name="T15" fmla="*/ 126 h 204"/>
                    <a:gd name="T16" fmla="*/ 258 w 532"/>
                    <a:gd name="T1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204">
                      <a:moveTo>
                        <a:pt x="258" y="204"/>
                      </a:moveTo>
                      <a:lnTo>
                        <a:pt x="532" y="55"/>
                      </a:lnTo>
                      <a:lnTo>
                        <a:pt x="532" y="0"/>
                      </a:lnTo>
                      <a:lnTo>
                        <a:pt x="258" y="147"/>
                      </a:lnTo>
                      <a:lnTo>
                        <a:pt x="156" y="71"/>
                      </a:lnTo>
                      <a:lnTo>
                        <a:pt x="0" y="149"/>
                      </a:lnTo>
                      <a:lnTo>
                        <a:pt x="0" y="204"/>
                      </a:lnTo>
                      <a:lnTo>
                        <a:pt x="156" y="126"/>
                      </a:lnTo>
                      <a:lnTo>
                        <a:pt x="258" y="204"/>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98" name="Rectangle 12"/>
                <p:cNvSpPr>
                  <a:spLocks noChangeArrowheads="1"/>
                </p:cNvSpPr>
                <p:nvPr/>
              </p:nvSpPr>
              <p:spPr bwMode="auto">
                <a:xfrm>
                  <a:off x="5114" y="6964"/>
                  <a:ext cx="89" cy="378"/>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199" name="Freeform 13"/>
                <p:cNvSpPr>
                  <a:spLocks noEditPoints="1"/>
                </p:cNvSpPr>
                <p:nvPr/>
              </p:nvSpPr>
              <p:spPr bwMode="auto">
                <a:xfrm>
                  <a:off x="5012" y="6220"/>
                  <a:ext cx="910" cy="630"/>
                </a:xfrm>
                <a:custGeom>
                  <a:avLst/>
                  <a:gdLst>
                    <a:gd name="T0" fmla="*/ 20 w 339"/>
                    <a:gd name="T1" fmla="*/ 235 h 235"/>
                    <a:gd name="T2" fmla="*/ 318 w 339"/>
                    <a:gd name="T3" fmla="*/ 235 h 235"/>
                    <a:gd name="T4" fmla="*/ 339 w 339"/>
                    <a:gd name="T5" fmla="*/ 215 h 235"/>
                    <a:gd name="T6" fmla="*/ 339 w 339"/>
                    <a:gd name="T7" fmla="*/ 20 h 235"/>
                    <a:gd name="T8" fmla="*/ 318 w 339"/>
                    <a:gd name="T9" fmla="*/ 0 h 235"/>
                    <a:gd name="T10" fmla="*/ 20 w 339"/>
                    <a:gd name="T11" fmla="*/ 0 h 235"/>
                    <a:gd name="T12" fmla="*/ 0 w 339"/>
                    <a:gd name="T13" fmla="*/ 20 h 235"/>
                    <a:gd name="T14" fmla="*/ 0 w 339"/>
                    <a:gd name="T15" fmla="*/ 215 h 235"/>
                    <a:gd name="T16" fmla="*/ 20 w 339"/>
                    <a:gd name="T17" fmla="*/ 235 h 235"/>
                    <a:gd name="T18" fmla="*/ 17 w 339"/>
                    <a:gd name="T19" fmla="*/ 32 h 235"/>
                    <a:gd name="T20" fmla="*/ 36 w 339"/>
                    <a:gd name="T21" fmla="*/ 14 h 235"/>
                    <a:gd name="T22" fmla="*/ 303 w 339"/>
                    <a:gd name="T23" fmla="*/ 14 h 235"/>
                    <a:gd name="T24" fmla="*/ 321 w 339"/>
                    <a:gd name="T25" fmla="*/ 32 h 235"/>
                    <a:gd name="T26" fmla="*/ 321 w 339"/>
                    <a:gd name="T27" fmla="*/ 200 h 235"/>
                    <a:gd name="T28" fmla="*/ 303 w 339"/>
                    <a:gd name="T29" fmla="*/ 217 h 235"/>
                    <a:gd name="T30" fmla="*/ 36 w 339"/>
                    <a:gd name="T31" fmla="*/ 217 h 235"/>
                    <a:gd name="T32" fmla="*/ 17 w 339"/>
                    <a:gd name="T33" fmla="*/ 200 h 235"/>
                    <a:gd name="T34" fmla="*/ 17 w 339"/>
                    <a:gd name="T35" fmla="*/ 3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35">
                      <a:moveTo>
                        <a:pt x="20" y="235"/>
                      </a:moveTo>
                      <a:cubicBezTo>
                        <a:pt x="318" y="235"/>
                        <a:pt x="318" y="235"/>
                        <a:pt x="318" y="235"/>
                      </a:cubicBezTo>
                      <a:cubicBezTo>
                        <a:pt x="330" y="235"/>
                        <a:pt x="339" y="226"/>
                        <a:pt x="339" y="215"/>
                      </a:cubicBezTo>
                      <a:cubicBezTo>
                        <a:pt x="339" y="20"/>
                        <a:pt x="339" y="20"/>
                        <a:pt x="339" y="20"/>
                      </a:cubicBezTo>
                      <a:cubicBezTo>
                        <a:pt x="339" y="9"/>
                        <a:pt x="330" y="0"/>
                        <a:pt x="318" y="0"/>
                      </a:cubicBezTo>
                      <a:cubicBezTo>
                        <a:pt x="20" y="0"/>
                        <a:pt x="20" y="0"/>
                        <a:pt x="20" y="0"/>
                      </a:cubicBezTo>
                      <a:cubicBezTo>
                        <a:pt x="9" y="0"/>
                        <a:pt x="0" y="9"/>
                        <a:pt x="0" y="20"/>
                      </a:cubicBezTo>
                      <a:cubicBezTo>
                        <a:pt x="0" y="215"/>
                        <a:pt x="0" y="215"/>
                        <a:pt x="0" y="215"/>
                      </a:cubicBezTo>
                      <a:cubicBezTo>
                        <a:pt x="0" y="226"/>
                        <a:pt x="9" y="235"/>
                        <a:pt x="20" y="235"/>
                      </a:cubicBezTo>
                      <a:close/>
                      <a:moveTo>
                        <a:pt x="17" y="32"/>
                      </a:moveTo>
                      <a:cubicBezTo>
                        <a:pt x="17" y="22"/>
                        <a:pt x="26" y="14"/>
                        <a:pt x="36" y="14"/>
                      </a:cubicBezTo>
                      <a:cubicBezTo>
                        <a:pt x="303" y="14"/>
                        <a:pt x="303" y="14"/>
                        <a:pt x="303" y="14"/>
                      </a:cubicBezTo>
                      <a:cubicBezTo>
                        <a:pt x="313" y="14"/>
                        <a:pt x="321" y="22"/>
                        <a:pt x="321" y="32"/>
                      </a:cubicBezTo>
                      <a:cubicBezTo>
                        <a:pt x="321" y="200"/>
                        <a:pt x="321" y="200"/>
                        <a:pt x="321" y="200"/>
                      </a:cubicBezTo>
                      <a:cubicBezTo>
                        <a:pt x="321" y="210"/>
                        <a:pt x="313" y="217"/>
                        <a:pt x="303" y="217"/>
                      </a:cubicBezTo>
                      <a:cubicBezTo>
                        <a:pt x="36" y="217"/>
                        <a:pt x="36" y="217"/>
                        <a:pt x="36" y="217"/>
                      </a:cubicBezTo>
                      <a:cubicBezTo>
                        <a:pt x="26" y="217"/>
                        <a:pt x="17" y="210"/>
                        <a:pt x="17" y="200"/>
                      </a:cubicBezTo>
                      <a:lnTo>
                        <a:pt x="17" y="32"/>
                      </a:lnTo>
                      <a:close/>
                    </a:path>
                  </a:pathLst>
                </a:custGeom>
                <a:solidFill>
                  <a:srgbClr val="33BF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grpSp>
          <p:sp>
            <p:nvSpPr>
              <p:cNvPr id="200" name="文本框 199"/>
              <p:cNvSpPr txBox="1"/>
              <p:nvPr/>
            </p:nvSpPr>
            <p:spPr>
              <a:xfrm>
                <a:off x="7673644" y="737541"/>
                <a:ext cx="646331" cy="276999"/>
              </a:xfrm>
              <a:prstGeom prst="rect">
                <a:avLst/>
              </a:prstGeom>
              <a:noFill/>
            </p:spPr>
            <p:txBody>
              <a:bodyPr wrap="none" rtlCol="0">
                <a:spAutoFit/>
              </a:bodyPr>
              <a:lstStyle/>
              <a:p>
                <a:r>
                  <a:rPr lang="en-US" altLang="zh-CN" sz="1200" b="1" dirty="0">
                    <a:latin typeface="黑体" panose="02010609060101010101" pitchFamily="49" charset="-122"/>
                    <a:ea typeface="黑体" panose="02010609060101010101" pitchFamily="49" charset="-122"/>
                  </a:rPr>
                  <a:t>BI</a:t>
                </a:r>
                <a:r>
                  <a:rPr lang="zh-CN" altLang="en-US" sz="1200" b="1" dirty="0">
                    <a:latin typeface="黑体" panose="02010609060101010101" pitchFamily="49" charset="-122"/>
                    <a:ea typeface="黑体" panose="02010609060101010101" pitchFamily="49" charset="-122"/>
                  </a:rPr>
                  <a:t>看板</a:t>
                </a:r>
              </a:p>
            </p:txBody>
          </p:sp>
          <p:sp>
            <p:nvSpPr>
              <p:cNvPr id="201" name="矩形 200"/>
              <p:cNvSpPr/>
              <p:nvPr/>
            </p:nvSpPr>
            <p:spPr>
              <a:xfrm>
                <a:off x="7576171" y="1333612"/>
                <a:ext cx="899795" cy="302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定制</a:t>
                </a:r>
                <a:r>
                  <a:rPr lang="en-US" altLang="zh-CN" sz="100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BI</a:t>
                </a:r>
                <a:r>
                  <a:rPr lang="zh-CN" altLang="en-US" sz="100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看板</a:t>
                </a:r>
              </a:p>
            </p:txBody>
          </p:sp>
          <p:sp>
            <p:nvSpPr>
              <p:cNvPr id="204" name="矩形: 圆角 99"/>
              <p:cNvSpPr/>
              <p:nvPr/>
            </p:nvSpPr>
            <p:spPr>
              <a:xfrm>
                <a:off x="4493031" y="712925"/>
                <a:ext cx="2461260" cy="1043940"/>
              </a:xfrm>
              <a:prstGeom prst="roundRect">
                <a:avLst>
                  <a:gd name="adj" fmla="val 7966"/>
                </a:avLst>
              </a:prstGeom>
              <a:solidFill>
                <a:srgbClr val="BFBFFF"/>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a:p>
            </p:txBody>
          </p:sp>
          <p:sp>
            <p:nvSpPr>
              <p:cNvPr id="208" name="文本框 207"/>
              <p:cNvSpPr txBox="1"/>
              <p:nvPr/>
            </p:nvSpPr>
            <p:spPr>
              <a:xfrm>
                <a:off x="5335604" y="673648"/>
                <a:ext cx="949325" cy="275590"/>
              </a:xfrm>
              <a:prstGeom prst="rect">
                <a:avLst/>
              </a:prstGeom>
              <a:noFill/>
            </p:spPr>
            <p:txBody>
              <a:bodyPr wrap="square" rtlCol="0">
                <a:spAutoFit/>
              </a:bodyPr>
              <a:lstStyle/>
              <a:p>
                <a:r>
                  <a:rPr lang="zh-CN" altLang="en-US" sz="1200" b="1" dirty="0">
                    <a:latin typeface="黑体" panose="02010609060101010101" pitchFamily="49" charset="-122"/>
                    <a:ea typeface="黑体" panose="02010609060101010101" pitchFamily="49" charset="-122"/>
                  </a:rPr>
                  <a:t>报表数据</a:t>
                </a:r>
              </a:p>
            </p:txBody>
          </p:sp>
          <p:sp>
            <p:nvSpPr>
              <p:cNvPr id="209" name="矩形 208"/>
              <p:cNvSpPr/>
              <p:nvPr/>
            </p:nvSpPr>
            <p:spPr>
              <a:xfrm>
                <a:off x="4570430" y="995500"/>
                <a:ext cx="1097986" cy="302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运输追踪类报表</a:t>
                </a:r>
              </a:p>
            </p:txBody>
          </p:sp>
          <p:sp>
            <p:nvSpPr>
              <p:cNvPr id="210" name="矩形 209"/>
              <p:cNvSpPr/>
              <p:nvPr/>
            </p:nvSpPr>
            <p:spPr>
              <a:xfrm>
                <a:off x="5725080" y="979625"/>
                <a:ext cx="1177323" cy="302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运单执行类报表</a:t>
                </a:r>
              </a:p>
            </p:txBody>
          </p:sp>
          <p:sp>
            <p:nvSpPr>
              <p:cNvPr id="221" name="矩形 220"/>
              <p:cNvSpPr/>
              <p:nvPr/>
            </p:nvSpPr>
            <p:spPr>
              <a:xfrm>
                <a:off x="4560270" y="1368245"/>
                <a:ext cx="1097986" cy="302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运单费用率报表</a:t>
                </a:r>
              </a:p>
            </p:txBody>
          </p:sp>
          <p:sp>
            <p:nvSpPr>
              <p:cNvPr id="223" name="矩形 222"/>
              <p:cNvSpPr/>
              <p:nvPr/>
            </p:nvSpPr>
            <p:spPr>
              <a:xfrm>
                <a:off x="5737313" y="1368245"/>
                <a:ext cx="1140849" cy="302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承运商</a:t>
                </a:r>
                <a:r>
                  <a:rPr lang="en-US" altLang="zh-CN"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KPI</a:t>
                </a:r>
                <a:r>
                  <a:rPr lang="zh-CN" altLang="en-US" sz="1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类报表</a:t>
                </a:r>
              </a:p>
            </p:txBody>
          </p:sp>
          <p:sp>
            <p:nvSpPr>
              <p:cNvPr id="224" name="矩形: 圆角 300"/>
              <p:cNvSpPr/>
              <p:nvPr/>
            </p:nvSpPr>
            <p:spPr>
              <a:xfrm>
                <a:off x="3928444" y="649518"/>
                <a:ext cx="5510238" cy="1164930"/>
              </a:xfrm>
              <a:prstGeom prst="roundRect">
                <a:avLst>
                  <a:gd name="adj" fmla="val 4443"/>
                </a:avLst>
              </a:prstGeom>
              <a:noFill/>
              <a:ln w="12700">
                <a:solidFill>
                  <a:schemeClr val="accent5"/>
                </a:solidFill>
              </a:ln>
            </p:spPr>
            <p:style>
              <a:lnRef idx="1">
                <a:schemeClr val="accent3"/>
              </a:lnRef>
              <a:fillRef idx="3">
                <a:schemeClr val="accent3"/>
              </a:fillRef>
              <a:effectRef idx="2">
                <a:schemeClr val="accent3"/>
              </a:effectRef>
              <a:fontRef idx="minor">
                <a:schemeClr val="lt1"/>
              </a:fontRef>
            </p:style>
            <p:txBody>
              <a:bodyPr vert="eaVert" rtlCol="0" anchor="b"/>
              <a:lstStyle/>
              <a:p>
                <a:endParaRPr lang="zh-CN" altLang="en-US" sz="1500" b="1" dirty="0">
                  <a:solidFill>
                    <a:schemeClr val="tx1"/>
                  </a:solidFill>
                  <a:latin typeface="黑体" panose="02010609060101010101" pitchFamily="49" charset="-122"/>
                  <a:ea typeface="黑体" panose="02010609060101010101" pitchFamily="49" charset="-122"/>
                </a:endParaRPr>
              </a:p>
            </p:txBody>
          </p:sp>
          <p:sp>
            <p:nvSpPr>
              <p:cNvPr id="225" name="箭头: 右 126"/>
              <p:cNvSpPr/>
              <p:nvPr/>
            </p:nvSpPr>
            <p:spPr>
              <a:xfrm>
                <a:off x="6940806" y="1058045"/>
                <a:ext cx="286398" cy="364947"/>
              </a:xfrm>
              <a:prstGeom prst="rightArrow">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26" name="文本框 225"/>
              <p:cNvSpPr txBox="1"/>
              <p:nvPr/>
            </p:nvSpPr>
            <p:spPr>
              <a:xfrm>
                <a:off x="3942015" y="770997"/>
                <a:ext cx="343420" cy="954107"/>
              </a:xfrm>
              <a:prstGeom prst="rect">
                <a:avLst/>
              </a:prstGeom>
              <a:noFill/>
            </p:spPr>
            <p:txBody>
              <a:bodyPr wrap="square" rtlCol="0">
                <a:spAutoFit/>
              </a:bodyPr>
              <a:lstStyle/>
              <a:p>
                <a:r>
                  <a:rPr kumimoji="1" lang="zh-CN" altLang="en-US" sz="1400" b="1" dirty="0">
                    <a:latin typeface="等线" panose="02010600030101010101" pitchFamily="2" charset="-122"/>
                    <a:ea typeface="等线" panose="02010600030101010101" pitchFamily="2" charset="-122"/>
                  </a:rPr>
                  <a:t>数据管理</a:t>
                </a:r>
              </a:p>
            </p:txBody>
          </p:sp>
        </p:grpSp>
      </p:grpSp>
      <p:grpSp>
        <p:nvGrpSpPr>
          <p:cNvPr id="227" name="组合 226"/>
          <p:cNvGrpSpPr/>
          <p:nvPr/>
        </p:nvGrpSpPr>
        <p:grpSpPr>
          <a:xfrm>
            <a:off x="6089415" y="3293160"/>
            <a:ext cx="1525173" cy="3428315"/>
            <a:chOff x="6089415" y="3293160"/>
            <a:chExt cx="1525173" cy="3428315"/>
          </a:xfrm>
        </p:grpSpPr>
        <p:sp>
          <p:nvSpPr>
            <p:cNvPr id="231" name="矩形: 圆角 99"/>
            <p:cNvSpPr/>
            <p:nvPr/>
          </p:nvSpPr>
          <p:spPr>
            <a:xfrm>
              <a:off x="6089415" y="3333977"/>
              <a:ext cx="1525173" cy="3387498"/>
            </a:xfrm>
            <a:prstGeom prst="roundRect">
              <a:avLst>
                <a:gd name="adj" fmla="val 13878"/>
              </a:avLst>
            </a:prstGeom>
            <a:solidFill>
              <a:srgbClr val="4472C4">
                <a:alpha val="29804"/>
              </a:srgbClr>
            </a:solid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2" name="文本框 231"/>
            <p:cNvSpPr txBox="1"/>
            <p:nvPr/>
          </p:nvSpPr>
          <p:spPr>
            <a:xfrm>
              <a:off x="6304266" y="3293160"/>
              <a:ext cx="1069975" cy="276999"/>
            </a:xfrm>
            <a:prstGeom prst="rect">
              <a:avLst/>
            </a:prstGeom>
            <a:noFill/>
          </p:spPr>
          <p:txBody>
            <a:bodyPr wrap="square" rtlCol="0">
              <a:spAutoFit/>
            </a:bodyPr>
            <a:lstStyle/>
            <a:p>
              <a:pPr algn="ctr"/>
              <a:r>
                <a:rPr lang="zh-CN" altLang="en-US" sz="1200" b="1" dirty="0">
                  <a:solidFill>
                    <a:schemeClr val="accent1"/>
                  </a:solidFill>
                  <a:latin typeface="黑体" panose="02010609060101010101" pitchFamily="49" charset="-122"/>
                  <a:ea typeface="黑体" panose="02010609060101010101" pitchFamily="49" charset="-122"/>
                </a:rPr>
                <a:t>承运商端</a:t>
              </a:r>
            </a:p>
          </p:txBody>
        </p:sp>
      </p:grpSp>
      <p:grpSp>
        <p:nvGrpSpPr>
          <p:cNvPr id="233" name="组合 232"/>
          <p:cNvGrpSpPr/>
          <p:nvPr/>
        </p:nvGrpSpPr>
        <p:grpSpPr>
          <a:xfrm>
            <a:off x="1447705" y="3304403"/>
            <a:ext cx="4481924" cy="3403737"/>
            <a:chOff x="9742468" y="8066105"/>
            <a:chExt cx="4104758" cy="3387498"/>
          </a:xfrm>
        </p:grpSpPr>
        <p:sp>
          <p:nvSpPr>
            <p:cNvPr id="234" name="矩形: 圆角 99"/>
            <p:cNvSpPr/>
            <p:nvPr/>
          </p:nvSpPr>
          <p:spPr>
            <a:xfrm>
              <a:off x="9742468" y="8066105"/>
              <a:ext cx="4104758" cy="3387498"/>
            </a:xfrm>
            <a:prstGeom prst="roundRect">
              <a:avLst>
                <a:gd name="adj" fmla="val 7251"/>
              </a:avLst>
            </a:prstGeom>
            <a:solidFill>
              <a:srgbClr val="ED7D31">
                <a:alpha val="27059"/>
              </a:srgbClr>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235" name="文本框 234"/>
            <p:cNvSpPr txBox="1"/>
            <p:nvPr/>
          </p:nvSpPr>
          <p:spPr>
            <a:xfrm>
              <a:off x="11078986" y="8118694"/>
              <a:ext cx="1624546" cy="274275"/>
            </a:xfrm>
            <a:prstGeom prst="rect">
              <a:avLst/>
            </a:prstGeom>
            <a:noFill/>
          </p:spPr>
          <p:txBody>
            <a:bodyPr wrap="square" rtlCol="0">
              <a:spAutoFit/>
            </a:bodyPr>
            <a:lstStyle/>
            <a:p>
              <a:pPr algn="ctr"/>
              <a:r>
                <a:rPr lang="zh-CN" altLang="en-US" sz="1200" b="1" dirty="0">
                  <a:solidFill>
                    <a:schemeClr val="tx1"/>
                  </a:solidFill>
                  <a:latin typeface="黑体" panose="02010609060101010101" pitchFamily="49" charset="-122"/>
                  <a:ea typeface="黑体" panose="02010609060101010101" pitchFamily="49" charset="-122"/>
                </a:rPr>
                <a:t>货主端（华润三九）</a:t>
              </a:r>
            </a:p>
          </p:txBody>
        </p:sp>
      </p:grpSp>
      <p:sp>
        <p:nvSpPr>
          <p:cNvPr id="236" name="矩形 235"/>
          <p:cNvSpPr/>
          <p:nvPr/>
        </p:nvSpPr>
        <p:spPr>
          <a:xfrm>
            <a:off x="6736715" y="2526030"/>
            <a:ext cx="735330" cy="2749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客户管理</a:t>
            </a:r>
          </a:p>
        </p:txBody>
      </p:sp>
      <p:sp>
        <p:nvSpPr>
          <p:cNvPr id="237" name="矩形 236"/>
          <p:cNvSpPr/>
          <p:nvPr/>
        </p:nvSpPr>
        <p:spPr>
          <a:xfrm>
            <a:off x="7583170" y="2519680"/>
            <a:ext cx="735330" cy="281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客户收货地址管理</a:t>
            </a:r>
          </a:p>
        </p:txBody>
      </p:sp>
      <p:sp>
        <p:nvSpPr>
          <p:cNvPr id="238" name="云形 237"/>
          <p:cNvSpPr/>
          <p:nvPr/>
        </p:nvSpPr>
        <p:spPr>
          <a:xfrm>
            <a:off x="2462" y="3171622"/>
            <a:ext cx="1228195" cy="437322"/>
          </a:xfrm>
          <a:prstGeom prst="cloud">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黑体" panose="02010609060101010101" pitchFamily="49" charset="-122"/>
                <a:ea typeface="黑体" panose="02010609060101010101" pitchFamily="49" charset="-122"/>
              </a:rPr>
              <a:t>进销存系统</a:t>
            </a:r>
            <a:endParaRPr kumimoji="1" lang="en-US" altLang="zh-CN" sz="1200" dirty="0">
              <a:latin typeface="黑体" panose="02010609060101010101" pitchFamily="49" charset="-122"/>
              <a:ea typeface="黑体" panose="02010609060101010101" pitchFamily="49" charset="-122"/>
            </a:endParaRPr>
          </a:p>
        </p:txBody>
      </p:sp>
      <p:sp>
        <p:nvSpPr>
          <p:cNvPr id="249" name="矩形 248"/>
          <p:cNvSpPr/>
          <p:nvPr/>
        </p:nvSpPr>
        <p:spPr>
          <a:xfrm>
            <a:off x="5081270" y="2875915"/>
            <a:ext cx="735330" cy="2476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法人管理</a:t>
            </a:r>
          </a:p>
        </p:txBody>
      </p:sp>
      <p:sp>
        <p:nvSpPr>
          <p:cNvPr id="4" name="矩形 3"/>
          <p:cNvSpPr/>
          <p:nvPr/>
        </p:nvSpPr>
        <p:spPr>
          <a:xfrm>
            <a:off x="6736715" y="2896870"/>
            <a:ext cx="1541780" cy="2749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gradFill>
                  <a:gsLst>
                    <a:gs pos="100000">
                      <a:srgbClr val="FE4444"/>
                    </a:gs>
                    <a:gs pos="100000">
                      <a:srgbClr val="832B2B"/>
                    </a:gs>
                  </a:gsLst>
                  <a:lin ang="5400000" scaled="0"/>
                </a:gra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客户分级运输产品配置</a:t>
            </a:r>
          </a:p>
        </p:txBody>
      </p:sp>
      <p:sp>
        <p:nvSpPr>
          <p:cNvPr id="7" name="矩形 6"/>
          <p:cNvSpPr/>
          <p:nvPr/>
        </p:nvSpPr>
        <p:spPr>
          <a:xfrm>
            <a:off x="8608293" y="2918133"/>
            <a:ext cx="829310" cy="25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gradFill>
                  <a:gsLst>
                    <a:gs pos="100000">
                      <a:srgbClr val="FF0000"/>
                    </a:gs>
                    <a:gs pos="100000">
                      <a:srgbClr val="832B2B"/>
                    </a:gs>
                  </a:gsLst>
                  <a:lin ang="5400000" scaled="0"/>
                </a:gra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接口管理</a:t>
            </a:r>
          </a:p>
        </p:txBody>
      </p:sp>
      <p:sp>
        <p:nvSpPr>
          <p:cNvPr id="8" name="矩形 7"/>
          <p:cNvSpPr/>
          <p:nvPr/>
        </p:nvSpPr>
        <p:spPr>
          <a:xfrm>
            <a:off x="626745" y="978535"/>
            <a:ext cx="2225040" cy="274955"/>
          </a:xfrm>
          <a:prstGeom prst="rect">
            <a:avLst/>
          </a:prstGeom>
          <a:solidFill>
            <a:schemeClr val="bg1"/>
          </a:solid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红色字体：定制调整功能</a:t>
            </a:r>
            <a:r>
              <a:rPr lang="en-US" altLang="zh-CN" sz="1000" b="1"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r>
              <a:rPr lang="en-US" altLang="zh-CN" sz="10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 </a:t>
            </a:r>
          </a:p>
          <a:p>
            <a:pPr algn="ctr"/>
            <a:r>
              <a:rPr lang="zh-CN" altLang="en-US" sz="1000" b="1"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黑色字体：已建设功能</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wipe(right)">
                                      <p:cBhvr>
                                        <p:cTn id="11" dur="500"/>
                                        <p:tgtEl>
                                          <p:spTgt spid="154"/>
                                        </p:tgtEl>
                                      </p:cBhvr>
                                    </p:animEffect>
                                  </p:childTnLst>
                                </p:cTn>
                              </p:par>
                              <p:par>
                                <p:cTn id="12" presetID="22" presetClass="entr" presetSubtype="8"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500"/>
                                        <p:tgtEl>
                                          <p:spTgt spid="6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70"/>
                                        </p:tgtEl>
                                        <p:attrNameLst>
                                          <p:attrName>style.visibility</p:attrName>
                                        </p:attrNameLst>
                                      </p:cBhvr>
                                      <p:to>
                                        <p:strVal val="visible"/>
                                      </p:to>
                                    </p:set>
                                    <p:animEffect transition="in" filter="wipe(down)">
                                      <p:cBhvr>
                                        <p:cTn id="18" dur="500"/>
                                        <p:tgtEl>
                                          <p:spTgt spid="170"/>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64"/>
                                        </p:tgtEl>
                                        <p:attrNameLst>
                                          <p:attrName>style.visibility</p:attrName>
                                        </p:attrNameLst>
                                      </p:cBhvr>
                                      <p:to>
                                        <p:strVal val="visible"/>
                                      </p:to>
                                    </p:set>
                                    <p:animEffect transition="in" filter="wipe(down)">
                                      <p:cBhvr>
                                        <p:cTn id="26" dur="500"/>
                                        <p:tgtEl>
                                          <p:spTgt spid="164"/>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27"/>
                                        </p:tgtEl>
                                        <p:attrNameLst>
                                          <p:attrName>style.visibility</p:attrName>
                                        </p:attrNameLst>
                                      </p:cBhvr>
                                      <p:to>
                                        <p:strVal val="visible"/>
                                      </p:to>
                                    </p:set>
                                    <p:animEffect transition="in" filter="wipe(down)">
                                      <p:cBhvr>
                                        <p:cTn id="30" dur="500"/>
                                        <p:tgtEl>
                                          <p:spTgt spid="227"/>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233"/>
                                        </p:tgtEl>
                                        <p:attrNameLst>
                                          <p:attrName>style.visibility</p:attrName>
                                        </p:attrNameLst>
                                      </p:cBhvr>
                                      <p:to>
                                        <p:strVal val="visible"/>
                                      </p:to>
                                    </p:set>
                                    <p:animEffect transition="in" filter="wipe(down)">
                                      <p:cBhvr>
                                        <p:cTn id="34"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a:t>
            </a:r>
            <a:r>
              <a:rPr dirty="0">
                <a:sym typeface="+mn-ea"/>
              </a:rPr>
              <a:t>运输管理系统</a:t>
            </a:r>
            <a:r>
              <a:rPr lang="en-US" altLang="zh-CN" dirty="0"/>
              <a:t>-</a:t>
            </a:r>
            <a:r>
              <a:rPr lang="zh-CN" altLang="en-US" dirty="0"/>
              <a:t>集成架构</a:t>
            </a:r>
          </a:p>
        </p:txBody>
      </p:sp>
      <p:sp>
        <p:nvSpPr>
          <p:cNvPr id="28" name="文本框 2"/>
          <p:cNvSpPr txBox="1"/>
          <p:nvPr/>
        </p:nvSpPr>
        <p:spPr>
          <a:xfrm>
            <a:off x="1418734" y="846750"/>
            <a:ext cx="8181763" cy="588623"/>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系统集成：</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描述本系统与其他系统的集成情况（核心为本系统作为服务提供方），并详细描述集成的具体内容（外围系统数据集成关系），需结合华润三九内部系统与平台技术要求展现</a:t>
            </a:r>
            <a:endParaRPr lang="zh-CN" altLang="zh-CN" sz="1075"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3" name="组合 32"/>
          <p:cNvGrpSpPr/>
          <p:nvPr/>
        </p:nvGrpSpPr>
        <p:grpSpPr>
          <a:xfrm>
            <a:off x="52070" y="1411605"/>
            <a:ext cx="11862376" cy="4992370"/>
            <a:chOff x="132715" y="1203325"/>
            <a:chExt cx="11862376" cy="4992370"/>
          </a:xfrm>
        </p:grpSpPr>
        <p:sp>
          <p:nvSpPr>
            <p:cNvPr id="131" name="矩形 130"/>
            <p:cNvSpPr/>
            <p:nvPr/>
          </p:nvSpPr>
          <p:spPr>
            <a:xfrm>
              <a:off x="132715" y="1203325"/>
              <a:ext cx="11862376" cy="4992370"/>
            </a:xfrm>
            <a:prstGeom prst="rect">
              <a:avLst/>
            </a:prstGeom>
            <a:solidFill>
              <a:srgbClr val="4376B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pitchFamily="49" charset="-122"/>
                <a:ea typeface="黑体" panose="02010609060101010101" pitchFamily="49" charset="-122"/>
              </a:endParaRPr>
            </a:p>
          </p:txBody>
        </p:sp>
        <p:sp>
          <p:nvSpPr>
            <p:cNvPr id="125" name="圆角矩形 106"/>
            <p:cNvSpPr/>
            <p:nvPr/>
          </p:nvSpPr>
          <p:spPr>
            <a:xfrm>
              <a:off x="983668" y="1699725"/>
              <a:ext cx="1974438" cy="543572"/>
            </a:xfrm>
            <a:prstGeom prst="roundRect">
              <a:avLst>
                <a:gd name="adj" fmla="val 4201"/>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6" name="圆角矩形 106"/>
            <p:cNvSpPr/>
            <p:nvPr/>
          </p:nvSpPr>
          <p:spPr>
            <a:xfrm>
              <a:off x="930275" y="5034915"/>
              <a:ext cx="2029460" cy="781050"/>
            </a:xfrm>
            <a:prstGeom prst="roundRect">
              <a:avLst>
                <a:gd name="adj" fmla="val 4201"/>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7" name="矩形 126"/>
            <p:cNvSpPr/>
            <p:nvPr/>
          </p:nvSpPr>
          <p:spPr>
            <a:xfrm>
              <a:off x="1459033" y="1434785"/>
              <a:ext cx="497252" cy="338554"/>
            </a:xfrm>
            <a:prstGeom prst="rect">
              <a:avLst/>
            </a:prstGeom>
            <a:solidFill>
              <a:srgbClr val="92CE5D"/>
            </a:solidFill>
          </p:spPr>
          <p:txBody>
            <a:bodyPr wrap="none" lIns="91440" tIns="45720" rIns="91440" bIns="45720">
              <a:spAutoFit/>
            </a:bodyPr>
            <a:lstStyle/>
            <a:p>
              <a:r>
                <a:rPr lang="en-US" altLang="zh-CN" sz="1600" b="1" dirty="0">
                  <a:solidFill>
                    <a:schemeClr val="bg1"/>
                  </a:solidFill>
                  <a:latin typeface="黑体" panose="02010609060101010101" pitchFamily="49" charset="-122"/>
                  <a:ea typeface="黑体" panose="02010609060101010101" pitchFamily="49" charset="-122"/>
                </a:rPr>
                <a:t>ERP</a:t>
              </a:r>
            </a:p>
          </p:txBody>
        </p:sp>
        <p:sp>
          <p:nvSpPr>
            <p:cNvPr id="137" name="圆角矩形 28"/>
            <p:cNvSpPr/>
            <p:nvPr/>
          </p:nvSpPr>
          <p:spPr>
            <a:xfrm>
              <a:off x="6768465" y="4146550"/>
              <a:ext cx="767715" cy="365125"/>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德邦</a:t>
              </a:r>
            </a:p>
          </p:txBody>
        </p:sp>
        <p:sp>
          <p:nvSpPr>
            <p:cNvPr id="138" name="圆角矩形 56"/>
            <p:cNvSpPr/>
            <p:nvPr/>
          </p:nvSpPr>
          <p:spPr>
            <a:xfrm>
              <a:off x="9893300" y="2212340"/>
              <a:ext cx="1200150" cy="3216275"/>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r>
                <a:rPr lang="zh-CN" altLang="en-US" sz="1600" dirty="0">
                  <a:solidFill>
                    <a:schemeClr val="tx1"/>
                  </a:solidFill>
                  <a:latin typeface="黑体" panose="02010609060101010101" pitchFamily="49" charset="-122"/>
                  <a:ea typeface="黑体" panose="02010609060101010101" pitchFamily="49" charset="-122"/>
                  <a:sym typeface="+mn-ea"/>
                </a:rPr>
                <a:t>BOP</a:t>
              </a:r>
            </a:p>
            <a:p>
              <a:pPr lvl="0" algn="ctr"/>
              <a:r>
                <a:rPr lang="zh-CN" altLang="en-US" sz="1600" dirty="0">
                  <a:solidFill>
                    <a:schemeClr val="tx1"/>
                  </a:solidFill>
                  <a:latin typeface="黑体" panose="02010609060101010101" pitchFamily="49" charset="-122"/>
                  <a:ea typeface="黑体" panose="02010609060101010101" pitchFamily="49" charset="-122"/>
                  <a:sym typeface="+mn-ea"/>
                </a:rPr>
                <a:t>订单系统</a:t>
              </a:r>
            </a:p>
          </p:txBody>
        </p:sp>
        <p:sp>
          <p:nvSpPr>
            <p:cNvPr id="139" name="圆角矩形 63"/>
            <p:cNvSpPr/>
            <p:nvPr/>
          </p:nvSpPr>
          <p:spPr>
            <a:xfrm>
              <a:off x="1079500" y="2922270"/>
              <a:ext cx="1739900" cy="378460"/>
            </a:xfrm>
            <a:prstGeom prst="roundRect">
              <a:avLst>
                <a:gd name="adj" fmla="val 4201"/>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进销存系统</a:t>
              </a:r>
            </a:p>
          </p:txBody>
        </p:sp>
        <p:sp>
          <p:nvSpPr>
            <p:cNvPr id="140" name="圆角矩形 64"/>
            <p:cNvSpPr/>
            <p:nvPr/>
          </p:nvSpPr>
          <p:spPr>
            <a:xfrm>
              <a:off x="1079500" y="2507615"/>
              <a:ext cx="1739900" cy="360680"/>
            </a:xfrm>
            <a:prstGeom prst="roundRect">
              <a:avLst>
                <a:gd name="adj" fmla="val 4201"/>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dirty="0">
                  <a:solidFill>
                    <a:schemeClr val="tx1"/>
                  </a:solidFill>
                  <a:latin typeface="黑体" panose="02010609060101010101" pitchFamily="49" charset="-122"/>
                  <a:ea typeface="黑体" panose="02010609060101010101" pitchFamily="49" charset="-122"/>
                </a:rPr>
                <a:t>Oracle EBS</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41" name="圆角矩形 39"/>
            <p:cNvSpPr/>
            <p:nvPr/>
          </p:nvSpPr>
          <p:spPr>
            <a:xfrm>
              <a:off x="1057910" y="3644900"/>
              <a:ext cx="1739900" cy="355600"/>
            </a:xfrm>
            <a:prstGeom prst="roundRect">
              <a:avLst>
                <a:gd name="adj" fmla="val 4201"/>
              </a:avLst>
            </a:prstGeom>
            <a:solidFill>
              <a:schemeClr val="bg1"/>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英克</a:t>
              </a:r>
              <a:r>
                <a:rPr lang="en-US" altLang="zh-CN" sz="1600" dirty="0">
                  <a:solidFill>
                    <a:schemeClr val="tx1"/>
                  </a:solidFill>
                  <a:latin typeface="黑体" panose="02010609060101010101" pitchFamily="49" charset="-122"/>
                  <a:ea typeface="黑体" panose="02010609060101010101" pitchFamily="49" charset="-122"/>
                </a:rPr>
                <a:t>WMS</a:t>
              </a:r>
            </a:p>
          </p:txBody>
        </p:sp>
        <p:sp>
          <p:nvSpPr>
            <p:cNvPr id="142" name="圆角矩形 66"/>
            <p:cNvSpPr/>
            <p:nvPr/>
          </p:nvSpPr>
          <p:spPr>
            <a:xfrm>
              <a:off x="1057910" y="4064635"/>
              <a:ext cx="1739900" cy="332740"/>
            </a:xfrm>
            <a:prstGeom prst="roundRect">
              <a:avLst>
                <a:gd name="adj" fmla="val 4201"/>
              </a:avLst>
            </a:prstGeom>
            <a:solidFill>
              <a:schemeClr val="bg1">
                <a:alpha val="49000"/>
              </a:schemeClr>
            </a:solidFill>
            <a:ln>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天星</a:t>
              </a:r>
              <a:r>
                <a:rPr lang="en-US" altLang="zh-CN" sz="1600" dirty="0">
                  <a:solidFill>
                    <a:schemeClr val="tx1"/>
                  </a:solidFill>
                  <a:latin typeface="黑体" panose="02010609060101010101" pitchFamily="49" charset="-122"/>
                  <a:ea typeface="黑体" panose="02010609060101010101" pitchFamily="49" charset="-122"/>
                </a:rPr>
                <a:t>WMS</a:t>
              </a:r>
            </a:p>
          </p:txBody>
        </p:sp>
        <p:sp>
          <p:nvSpPr>
            <p:cNvPr id="143" name="圆角矩形 106"/>
            <p:cNvSpPr/>
            <p:nvPr/>
          </p:nvSpPr>
          <p:spPr>
            <a:xfrm>
              <a:off x="934720" y="2324100"/>
              <a:ext cx="2030095" cy="3099116"/>
            </a:xfrm>
            <a:prstGeom prst="roundRect">
              <a:avLst>
                <a:gd name="adj" fmla="val 4201"/>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44" name="矩形 143"/>
            <p:cNvSpPr/>
            <p:nvPr/>
          </p:nvSpPr>
          <p:spPr>
            <a:xfrm>
              <a:off x="1422585" y="1841414"/>
              <a:ext cx="1067250" cy="338554"/>
            </a:xfrm>
            <a:prstGeom prst="rect">
              <a:avLst/>
            </a:prstGeom>
            <a:solidFill>
              <a:schemeClr val="accent5">
                <a:lumMod val="60000"/>
                <a:lumOff val="40000"/>
              </a:schemeClr>
            </a:solidFill>
          </p:spPr>
          <p:txBody>
            <a:bodyPr wrap="square" lIns="91440" tIns="45720" rIns="91440" bIns="45720">
              <a:spAutoFit/>
            </a:bodyPr>
            <a:lstStyle/>
            <a:p>
              <a:pPr lvl="0" algn="l"/>
              <a:r>
                <a:rPr lang="zh-CN" altLang="en-US" sz="1600" b="1" dirty="0">
                  <a:solidFill>
                    <a:schemeClr val="tx1"/>
                  </a:solidFill>
                  <a:latin typeface="黑体" panose="02010609060101010101" pitchFamily="49" charset="-122"/>
                  <a:ea typeface="黑体" panose="02010609060101010101" pitchFamily="49" charset="-122"/>
                  <a:sym typeface="+mn-ea"/>
                </a:rPr>
                <a:t>上游系统</a:t>
              </a:r>
            </a:p>
          </p:txBody>
        </p:sp>
        <p:sp>
          <p:nvSpPr>
            <p:cNvPr id="145" name="圆角矩形 148"/>
            <p:cNvSpPr/>
            <p:nvPr/>
          </p:nvSpPr>
          <p:spPr>
            <a:xfrm>
              <a:off x="6050915" y="5715635"/>
              <a:ext cx="3556000" cy="373380"/>
            </a:xfrm>
            <a:prstGeom prst="roundRect">
              <a:avLst>
                <a:gd name="adj" fmla="val 4201"/>
              </a:avLst>
            </a:prstGeom>
            <a:solidFill>
              <a:schemeClr val="accent5">
                <a:lumMod val="60000"/>
                <a:lumOff val="4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600" b="1" dirty="0">
                  <a:solidFill>
                    <a:schemeClr val="bg1"/>
                  </a:solidFill>
                  <a:latin typeface="黑体" panose="02010609060101010101" pitchFamily="49" charset="-122"/>
                  <a:ea typeface="黑体" panose="02010609060101010101" pitchFamily="49" charset="-122"/>
                </a:rPr>
                <a:t> </a:t>
              </a:r>
              <a:r>
                <a:rPr lang="en-US" altLang="zh-CN" sz="1600" b="1" dirty="0">
                  <a:solidFill>
                    <a:schemeClr val="tx1"/>
                  </a:solidFill>
                  <a:latin typeface="黑体" panose="02010609060101010101" pitchFamily="49" charset="-122"/>
                  <a:ea typeface="黑体" panose="02010609060101010101" pitchFamily="49" charset="-122"/>
                </a:rPr>
                <a:t>C</a:t>
              </a:r>
              <a:r>
                <a:rPr lang="zh-CN" altLang="en-US" sz="1600" b="1" dirty="0">
                  <a:solidFill>
                    <a:schemeClr val="tx1"/>
                  </a:solidFill>
                  <a:latin typeface="黑体" panose="02010609060101010101" pitchFamily="49" charset="-122"/>
                  <a:ea typeface="黑体" panose="02010609060101010101" pitchFamily="49" charset="-122"/>
                </a:rPr>
                <a:t>端订单对接快递公司，获取运单号</a:t>
              </a:r>
            </a:p>
          </p:txBody>
        </p:sp>
        <p:sp>
          <p:nvSpPr>
            <p:cNvPr id="147" name="圆角矩形 185"/>
            <p:cNvSpPr/>
            <p:nvPr/>
          </p:nvSpPr>
          <p:spPr>
            <a:xfrm>
              <a:off x="3929380" y="5715000"/>
              <a:ext cx="1653540" cy="315595"/>
            </a:xfrm>
            <a:prstGeom prst="roundRect">
              <a:avLst>
                <a:gd name="adj" fmla="val 4201"/>
              </a:avLst>
            </a:prstGeom>
            <a:solidFill>
              <a:schemeClr val="accent5">
                <a:lumMod val="60000"/>
                <a:lumOff val="4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b="1" dirty="0">
                  <a:solidFill>
                    <a:schemeClr val="tx1"/>
                  </a:solidFill>
                  <a:latin typeface="黑体" panose="02010609060101010101" pitchFamily="49" charset="-122"/>
                  <a:ea typeface="黑体" panose="02010609060101010101" pitchFamily="49" charset="-122"/>
                </a:rPr>
                <a:t>数据接入</a:t>
              </a:r>
              <a:r>
                <a:rPr lang="en-US" altLang="zh-CN" sz="1600" b="1" dirty="0">
                  <a:solidFill>
                    <a:schemeClr val="tx1"/>
                  </a:solidFill>
                  <a:latin typeface="黑体" panose="02010609060101010101" pitchFamily="49" charset="-122"/>
                  <a:ea typeface="黑体" panose="02010609060101010101" pitchFamily="49" charset="-122"/>
                </a:rPr>
                <a:t>TMS</a:t>
              </a:r>
            </a:p>
          </p:txBody>
        </p:sp>
        <p:sp>
          <p:nvSpPr>
            <p:cNvPr id="148" name="圆角矩形 132"/>
            <p:cNvSpPr/>
            <p:nvPr/>
          </p:nvSpPr>
          <p:spPr>
            <a:xfrm>
              <a:off x="6610985" y="3832225"/>
              <a:ext cx="2031365" cy="1638300"/>
            </a:xfrm>
            <a:prstGeom prst="roundRect">
              <a:avLst>
                <a:gd name="adj" fmla="val 4201"/>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49" name="矩形 148"/>
            <p:cNvSpPr/>
            <p:nvPr/>
          </p:nvSpPr>
          <p:spPr>
            <a:xfrm>
              <a:off x="6891020" y="3693160"/>
              <a:ext cx="1425390" cy="338554"/>
            </a:xfrm>
            <a:prstGeom prst="rect">
              <a:avLst/>
            </a:prstGeom>
            <a:solidFill>
              <a:schemeClr val="accent5">
                <a:lumMod val="60000"/>
                <a:lumOff val="40000"/>
              </a:schemeClr>
            </a:solidFill>
          </p:spPr>
          <p:txBody>
            <a:bodyPr wrap="none" lIns="91440" tIns="45720" rIns="91440" bIns="45720">
              <a:spAutoFit/>
            </a:bodyPr>
            <a:lstStyle/>
            <a:p>
              <a:r>
                <a:rPr lang="zh-CN" altLang="en-US" sz="1600" b="1" dirty="0">
                  <a:solidFill>
                    <a:schemeClr val="tx1"/>
                  </a:solidFill>
                  <a:latin typeface="黑体" panose="02010609060101010101" pitchFamily="49" charset="-122"/>
                  <a:ea typeface="黑体" panose="02010609060101010101" pitchFamily="49" charset="-122"/>
                </a:rPr>
                <a:t>主流快递系统</a:t>
              </a:r>
            </a:p>
          </p:txBody>
        </p:sp>
        <p:sp>
          <p:nvSpPr>
            <p:cNvPr id="152" name="矩形 151"/>
            <p:cNvSpPr/>
            <p:nvPr/>
          </p:nvSpPr>
          <p:spPr>
            <a:xfrm>
              <a:off x="5789295" y="4316095"/>
              <a:ext cx="491490" cy="337185"/>
            </a:xfrm>
            <a:prstGeom prst="rect">
              <a:avLst/>
            </a:prstGeom>
          </p:spPr>
          <p:txBody>
            <a:bodyPr wrap="none" lIns="91440" tIns="45720" rIns="91440" bIns="45720">
              <a:spAutoFit/>
            </a:bodyPr>
            <a:lstStyle/>
            <a:p>
              <a:pPr algn="ctr"/>
              <a:r>
                <a:rPr lang="en-US" altLang="zh-CN" sz="1600" b="1" dirty="0">
                  <a:solidFill>
                    <a:srgbClr val="FF0000"/>
                  </a:solidFill>
                  <a:latin typeface="黑体" panose="02010609060101010101" pitchFamily="49" charset="-122"/>
                  <a:ea typeface="黑体" panose="02010609060101010101" pitchFamily="49" charset="-122"/>
                </a:rPr>
                <a:t>EDI</a:t>
              </a:r>
            </a:p>
          </p:txBody>
        </p:sp>
        <p:sp>
          <p:nvSpPr>
            <p:cNvPr id="156" name="矩形 155"/>
            <p:cNvSpPr/>
            <p:nvPr/>
          </p:nvSpPr>
          <p:spPr>
            <a:xfrm>
              <a:off x="3195003" y="2611755"/>
              <a:ext cx="491490" cy="337185"/>
            </a:xfrm>
            <a:prstGeom prst="rect">
              <a:avLst/>
            </a:prstGeom>
          </p:spPr>
          <p:txBody>
            <a:bodyPr wrap="none" lIns="91440" tIns="45720" rIns="91440" bIns="45720">
              <a:spAutoFit/>
            </a:bodyPr>
            <a:lstStyle/>
            <a:p>
              <a:pPr algn="ctr"/>
              <a:r>
                <a:rPr lang="en-US" altLang="zh-CN" sz="1600" b="1" dirty="0">
                  <a:solidFill>
                    <a:schemeClr val="bg1"/>
                  </a:solidFill>
                  <a:latin typeface="黑体" panose="02010609060101010101" pitchFamily="49" charset="-122"/>
                  <a:ea typeface="黑体" panose="02010609060101010101" pitchFamily="49" charset="-122"/>
                </a:rPr>
                <a:t>ESB</a:t>
              </a:r>
            </a:p>
          </p:txBody>
        </p:sp>
        <p:sp>
          <p:nvSpPr>
            <p:cNvPr id="157" name="圆角矩形 48"/>
            <p:cNvSpPr/>
            <p:nvPr/>
          </p:nvSpPr>
          <p:spPr>
            <a:xfrm>
              <a:off x="3938905" y="2032635"/>
              <a:ext cx="1568450" cy="3434080"/>
            </a:xfrm>
            <a:prstGeom prst="roundRect">
              <a:avLst>
                <a:gd name="adj" fmla="val 4201"/>
              </a:avLst>
            </a:prstGeom>
            <a:solidFill>
              <a:srgbClr val="92CE5D"/>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b="1" dirty="0">
                  <a:solidFill>
                    <a:schemeClr val="bg1"/>
                  </a:solidFill>
                  <a:latin typeface="黑体" panose="02010609060101010101" pitchFamily="49" charset="-122"/>
                  <a:ea typeface="黑体" panose="02010609060101010101" pitchFamily="49" charset="-122"/>
                </a:rPr>
                <a:t>华润国药</a:t>
              </a:r>
              <a:endParaRPr lang="en-US" altLang="zh-CN" sz="1600" b="1" dirty="0">
                <a:solidFill>
                  <a:schemeClr val="bg1"/>
                </a:solidFill>
                <a:latin typeface="黑体" panose="02010609060101010101" pitchFamily="49" charset="-122"/>
                <a:ea typeface="黑体" panose="02010609060101010101" pitchFamily="49" charset="-122"/>
              </a:endParaRPr>
            </a:p>
            <a:p>
              <a:pPr algn="ctr"/>
              <a:r>
                <a:rPr lang="en-US" altLang="zh-CN" sz="1600" b="1" dirty="0">
                  <a:solidFill>
                    <a:schemeClr val="bg1"/>
                  </a:solidFill>
                  <a:latin typeface="黑体" panose="02010609060101010101" pitchFamily="49" charset="-122"/>
                  <a:ea typeface="黑体" panose="02010609060101010101" pitchFamily="49" charset="-122"/>
                </a:rPr>
                <a:t>TMS</a:t>
              </a:r>
            </a:p>
          </p:txBody>
        </p:sp>
        <p:sp>
          <p:nvSpPr>
            <p:cNvPr id="158" name="圆角矩形 72"/>
            <p:cNvSpPr/>
            <p:nvPr/>
          </p:nvSpPr>
          <p:spPr>
            <a:xfrm>
              <a:off x="6789420" y="2514600"/>
              <a:ext cx="1631950" cy="455930"/>
            </a:xfrm>
            <a:prstGeom prst="roundRect">
              <a:avLst>
                <a:gd name="adj" fmla="val 4201"/>
              </a:avLst>
            </a:prstGeom>
            <a:solidFill>
              <a:srgbClr val="92CE5D"/>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b="1" dirty="0">
                  <a:solidFill>
                    <a:schemeClr val="bg1"/>
                  </a:solidFill>
                  <a:latin typeface="黑体" panose="02010609060101010101" pitchFamily="49" charset="-122"/>
                  <a:ea typeface="黑体" panose="02010609060101010101" pitchFamily="49" charset="-122"/>
                </a:rPr>
                <a:t>三方</a:t>
              </a:r>
              <a:r>
                <a:rPr lang="en-US" altLang="zh-CN" sz="1600" b="1" dirty="0">
                  <a:solidFill>
                    <a:schemeClr val="bg1"/>
                  </a:solidFill>
                  <a:latin typeface="黑体" panose="02010609060101010101" pitchFamily="49" charset="-122"/>
                  <a:ea typeface="黑体" panose="02010609060101010101" pitchFamily="49" charset="-122"/>
                </a:rPr>
                <a:t>TMS</a:t>
              </a:r>
              <a:r>
                <a:rPr lang="zh-CN" altLang="en-US" sz="1600" b="1" dirty="0">
                  <a:solidFill>
                    <a:schemeClr val="bg1"/>
                  </a:solidFill>
                  <a:latin typeface="黑体" panose="02010609060101010101" pitchFamily="49" charset="-122"/>
                  <a:ea typeface="黑体" panose="02010609060101010101" pitchFamily="49" charset="-122"/>
                </a:rPr>
                <a:t>账号</a:t>
              </a:r>
            </a:p>
          </p:txBody>
        </p:sp>
        <p:sp>
          <p:nvSpPr>
            <p:cNvPr id="159" name="圆角矩形 123"/>
            <p:cNvSpPr/>
            <p:nvPr/>
          </p:nvSpPr>
          <p:spPr>
            <a:xfrm>
              <a:off x="6793865" y="3086735"/>
              <a:ext cx="1628140" cy="403225"/>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其它三方系统</a:t>
              </a:r>
            </a:p>
          </p:txBody>
        </p:sp>
        <p:sp>
          <p:nvSpPr>
            <p:cNvPr id="160" name="圆角矩形 124"/>
            <p:cNvSpPr/>
            <p:nvPr/>
          </p:nvSpPr>
          <p:spPr>
            <a:xfrm>
              <a:off x="6611620" y="2218055"/>
              <a:ext cx="2030730" cy="1416050"/>
            </a:xfrm>
            <a:prstGeom prst="roundRect">
              <a:avLst>
                <a:gd name="adj" fmla="val 4201"/>
              </a:avLst>
            </a:prstGeom>
            <a:solidFill>
              <a:schemeClr val="bg1">
                <a:lumMod val="95000"/>
                <a:alpha val="34000"/>
              </a:schemeClr>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61" name="矩形 160"/>
            <p:cNvSpPr/>
            <p:nvPr/>
          </p:nvSpPr>
          <p:spPr>
            <a:xfrm>
              <a:off x="6895465" y="2045970"/>
              <a:ext cx="1425390" cy="338554"/>
            </a:xfrm>
            <a:prstGeom prst="rect">
              <a:avLst/>
            </a:prstGeom>
            <a:solidFill>
              <a:srgbClr val="92CE5D"/>
            </a:solidFill>
          </p:spPr>
          <p:txBody>
            <a:bodyPr wrap="none" lIns="91440" tIns="45720" rIns="91440" bIns="45720">
              <a:spAutoFit/>
            </a:bodyPr>
            <a:lstStyle/>
            <a:p>
              <a:pPr lvl="0" algn="l"/>
              <a:r>
                <a:rPr lang="zh-CN" altLang="en-US" sz="1600" b="1" dirty="0">
                  <a:solidFill>
                    <a:schemeClr val="bg1"/>
                  </a:solidFill>
                  <a:latin typeface="黑体" panose="02010609060101010101" pitchFamily="49" charset="-122"/>
                  <a:ea typeface="黑体" panose="02010609060101010101" pitchFamily="49" charset="-122"/>
                  <a:sym typeface="+mn-ea"/>
                </a:rPr>
                <a:t>三方物流系统</a:t>
              </a:r>
            </a:p>
          </p:txBody>
        </p:sp>
        <p:sp>
          <p:nvSpPr>
            <p:cNvPr id="164" name="圆角矩形 62"/>
            <p:cNvSpPr/>
            <p:nvPr/>
          </p:nvSpPr>
          <p:spPr>
            <a:xfrm>
              <a:off x="4223733" y="3091055"/>
              <a:ext cx="1007997" cy="278434"/>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分公司</a:t>
              </a:r>
              <a:r>
                <a:rPr lang="en-US" altLang="zh-CN" sz="1465" dirty="0">
                  <a:solidFill>
                    <a:schemeClr val="bg1"/>
                  </a:solidFill>
                  <a:latin typeface="黑体" panose="02010609060101010101" pitchFamily="49" charset="-122"/>
                  <a:ea typeface="黑体" panose="02010609060101010101" pitchFamily="49" charset="-122"/>
                </a:rPr>
                <a:t>1</a:t>
              </a:r>
            </a:p>
          </p:txBody>
        </p:sp>
        <p:sp>
          <p:nvSpPr>
            <p:cNvPr id="165" name="圆角矩形 62"/>
            <p:cNvSpPr/>
            <p:nvPr/>
          </p:nvSpPr>
          <p:spPr>
            <a:xfrm>
              <a:off x="4214208" y="4159403"/>
              <a:ext cx="1007997" cy="278434"/>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分公司</a:t>
              </a:r>
              <a:r>
                <a:rPr lang="en-US" altLang="zh-CN" sz="1465" dirty="0">
                  <a:solidFill>
                    <a:schemeClr val="bg1"/>
                  </a:solidFill>
                  <a:latin typeface="黑体" panose="02010609060101010101" pitchFamily="49" charset="-122"/>
                  <a:ea typeface="黑体" panose="02010609060101010101" pitchFamily="49" charset="-122"/>
                </a:rPr>
                <a:t>N</a:t>
              </a:r>
            </a:p>
          </p:txBody>
        </p:sp>
        <p:sp>
          <p:nvSpPr>
            <p:cNvPr id="166" name="圆角矩形 62"/>
            <p:cNvSpPr/>
            <p:nvPr/>
          </p:nvSpPr>
          <p:spPr>
            <a:xfrm>
              <a:off x="4986655" y="4636770"/>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N</a:t>
              </a:r>
            </a:p>
          </p:txBody>
        </p:sp>
        <p:sp>
          <p:nvSpPr>
            <p:cNvPr id="167" name="圆角矩形 28"/>
            <p:cNvSpPr/>
            <p:nvPr/>
          </p:nvSpPr>
          <p:spPr>
            <a:xfrm>
              <a:off x="7709226" y="4142490"/>
              <a:ext cx="767871" cy="365407"/>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顺丰</a:t>
              </a:r>
            </a:p>
          </p:txBody>
        </p:sp>
        <p:sp>
          <p:nvSpPr>
            <p:cNvPr id="168" name="圆角矩形 28"/>
            <p:cNvSpPr/>
            <p:nvPr/>
          </p:nvSpPr>
          <p:spPr>
            <a:xfrm>
              <a:off x="6768285" y="4559477"/>
              <a:ext cx="767871" cy="358482"/>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跨越</a:t>
              </a:r>
            </a:p>
          </p:txBody>
        </p:sp>
        <p:sp>
          <p:nvSpPr>
            <p:cNvPr id="169" name="圆角矩形 28"/>
            <p:cNvSpPr/>
            <p:nvPr/>
          </p:nvSpPr>
          <p:spPr>
            <a:xfrm>
              <a:off x="7711896" y="4556014"/>
              <a:ext cx="767871" cy="365407"/>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华欣</a:t>
              </a:r>
            </a:p>
          </p:txBody>
        </p:sp>
        <p:sp>
          <p:nvSpPr>
            <p:cNvPr id="170" name="圆角矩形 28"/>
            <p:cNvSpPr/>
            <p:nvPr/>
          </p:nvSpPr>
          <p:spPr>
            <a:xfrm>
              <a:off x="6772152" y="4959330"/>
              <a:ext cx="767871" cy="365407"/>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聚盟</a:t>
              </a:r>
            </a:p>
          </p:txBody>
        </p:sp>
        <p:sp>
          <p:nvSpPr>
            <p:cNvPr id="171" name="圆角矩形 28"/>
            <p:cNvSpPr/>
            <p:nvPr/>
          </p:nvSpPr>
          <p:spPr>
            <a:xfrm>
              <a:off x="7711895" y="4956972"/>
              <a:ext cx="767871" cy="365407"/>
            </a:xfrm>
            <a:prstGeom prst="roundRect">
              <a:avLst>
                <a:gd name="adj" fmla="val 4201"/>
              </a:avLst>
            </a:prstGeom>
            <a:solidFill>
              <a:schemeClr val="bg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其它</a:t>
              </a:r>
            </a:p>
          </p:txBody>
        </p:sp>
        <p:cxnSp>
          <p:nvCxnSpPr>
            <p:cNvPr id="175" name="直接箭头连接符 174"/>
            <p:cNvCxnSpPr/>
            <p:nvPr/>
          </p:nvCxnSpPr>
          <p:spPr>
            <a:xfrm>
              <a:off x="3004185" y="2948940"/>
              <a:ext cx="935990" cy="0"/>
            </a:xfrm>
            <a:prstGeom prst="straightConnector1">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a:off x="5488305" y="4653280"/>
              <a:ext cx="112268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endCxn id="160" idx="1"/>
            </p:cNvCxnSpPr>
            <p:nvPr/>
          </p:nvCxnSpPr>
          <p:spPr>
            <a:xfrm>
              <a:off x="5504180" y="2926080"/>
              <a:ext cx="1107440" cy="0"/>
            </a:xfrm>
            <a:prstGeom prst="straightConnector1">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978583" y="5034915"/>
              <a:ext cx="491490" cy="337185"/>
            </a:xfrm>
            <a:prstGeom prst="rect">
              <a:avLst/>
            </a:prstGeom>
          </p:spPr>
          <p:txBody>
            <a:bodyPr wrap="none" lIns="91440" tIns="45720" rIns="91440" bIns="45720">
              <a:spAutoFit/>
            </a:bodyPr>
            <a:lstStyle/>
            <a:p>
              <a:pPr algn="ctr"/>
              <a:r>
                <a:rPr lang="en-US" altLang="zh-CN" sz="1600" b="1" dirty="0">
                  <a:solidFill>
                    <a:schemeClr val="bg1"/>
                  </a:solidFill>
                  <a:latin typeface="黑体" panose="02010609060101010101" pitchFamily="49" charset="-122"/>
                  <a:ea typeface="黑体" panose="02010609060101010101" pitchFamily="49" charset="-122"/>
                </a:rPr>
                <a:t>ESB</a:t>
              </a:r>
            </a:p>
          </p:txBody>
        </p:sp>
        <p:sp>
          <p:nvSpPr>
            <p:cNvPr id="183" name="圆角矩形 62"/>
            <p:cNvSpPr/>
            <p:nvPr/>
          </p:nvSpPr>
          <p:spPr>
            <a:xfrm>
              <a:off x="4567555" y="4636770"/>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2</a:t>
              </a:r>
            </a:p>
          </p:txBody>
        </p:sp>
        <p:sp>
          <p:nvSpPr>
            <p:cNvPr id="184" name="圆角矩形 62"/>
            <p:cNvSpPr/>
            <p:nvPr/>
          </p:nvSpPr>
          <p:spPr>
            <a:xfrm>
              <a:off x="4154170" y="4636770"/>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1</a:t>
              </a:r>
            </a:p>
          </p:txBody>
        </p:sp>
        <p:sp>
          <p:nvSpPr>
            <p:cNvPr id="185" name="圆角矩形 62"/>
            <p:cNvSpPr/>
            <p:nvPr/>
          </p:nvSpPr>
          <p:spPr>
            <a:xfrm>
              <a:off x="4986655" y="2118995"/>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N</a:t>
              </a:r>
            </a:p>
          </p:txBody>
        </p:sp>
        <p:sp>
          <p:nvSpPr>
            <p:cNvPr id="186" name="圆角矩形 62"/>
            <p:cNvSpPr/>
            <p:nvPr/>
          </p:nvSpPr>
          <p:spPr>
            <a:xfrm>
              <a:off x="4567555" y="2118995"/>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2</a:t>
              </a:r>
            </a:p>
          </p:txBody>
        </p:sp>
        <p:sp>
          <p:nvSpPr>
            <p:cNvPr id="187" name="圆角矩形 62"/>
            <p:cNvSpPr/>
            <p:nvPr/>
          </p:nvSpPr>
          <p:spPr>
            <a:xfrm>
              <a:off x="4154170" y="2118995"/>
              <a:ext cx="311785" cy="741045"/>
            </a:xfrm>
            <a:prstGeom prst="roundRect">
              <a:avLst>
                <a:gd name="adj" fmla="val 4201"/>
              </a:avLst>
            </a:prstGeom>
            <a:solidFill>
              <a:srgbClr val="4376B8"/>
            </a:solidFill>
            <a:ln>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465" dirty="0">
                  <a:solidFill>
                    <a:schemeClr val="bg1"/>
                  </a:solidFill>
                  <a:latin typeface="黑体" panose="02010609060101010101" pitchFamily="49" charset="-122"/>
                  <a:ea typeface="黑体" panose="02010609060101010101" pitchFamily="49" charset="-122"/>
                </a:rPr>
                <a:t>仓库</a:t>
              </a:r>
              <a:r>
                <a:rPr lang="en-US" altLang="zh-CN" sz="1465" dirty="0">
                  <a:solidFill>
                    <a:schemeClr val="bg1"/>
                  </a:solidFill>
                  <a:latin typeface="黑体" panose="02010609060101010101" pitchFamily="49" charset="-122"/>
                  <a:ea typeface="黑体" panose="02010609060101010101" pitchFamily="49" charset="-122"/>
                </a:rPr>
                <a:t>1</a:t>
              </a:r>
            </a:p>
          </p:txBody>
        </p:sp>
        <p:cxnSp>
          <p:nvCxnSpPr>
            <p:cNvPr id="188" name="肘形连接符 24"/>
            <p:cNvCxnSpPr/>
            <p:nvPr/>
          </p:nvCxnSpPr>
          <p:spPr>
            <a:xfrm rot="16200000" flipV="1">
              <a:off x="4403725" y="2766695"/>
              <a:ext cx="231140" cy="417830"/>
            </a:xfrm>
            <a:prstGeom prst="bentConnector3">
              <a:avLst>
                <a:gd name="adj1" fmla="val 50000"/>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肘形连接符 25"/>
            <p:cNvCxnSpPr>
              <a:stCxn id="164" idx="0"/>
              <a:endCxn id="186" idx="2"/>
            </p:cNvCxnSpPr>
            <p:nvPr/>
          </p:nvCxnSpPr>
          <p:spPr>
            <a:xfrm rot="16200000" flipV="1">
              <a:off x="4610418" y="2973388"/>
              <a:ext cx="231140" cy="4445"/>
            </a:xfrm>
            <a:prstGeom prst="bentConnector3">
              <a:avLst>
                <a:gd name="adj1" fmla="val 50137"/>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肘形连接符 26"/>
            <p:cNvCxnSpPr>
              <a:stCxn id="164" idx="0"/>
              <a:endCxn id="185" idx="2"/>
            </p:cNvCxnSpPr>
            <p:nvPr/>
          </p:nvCxnSpPr>
          <p:spPr>
            <a:xfrm rot="16200000">
              <a:off x="4819968" y="2768283"/>
              <a:ext cx="231140" cy="414655"/>
            </a:xfrm>
            <a:prstGeom prst="bentConnector3">
              <a:avLst>
                <a:gd name="adj1" fmla="val 50137"/>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91" name="文本框 190"/>
            <p:cNvSpPr txBox="1"/>
            <p:nvPr/>
          </p:nvSpPr>
          <p:spPr>
            <a:xfrm>
              <a:off x="2894966" y="2983865"/>
              <a:ext cx="1135380" cy="553085"/>
            </a:xfrm>
            <a:prstGeom prst="rect">
              <a:avLst/>
            </a:prstGeom>
            <a:noFill/>
          </p:spPr>
          <p:txBody>
            <a:bodyPr wrap="none" rtlCol="0">
              <a:spAutoFit/>
            </a:bodyPr>
            <a:lstStyle/>
            <a:p>
              <a:pPr algn="ctr"/>
              <a:r>
                <a:rPr lang="zh-CN" altLang="en-US" sz="1000" dirty="0">
                  <a:solidFill>
                    <a:schemeClr val="bg1"/>
                  </a:solidFill>
                  <a:latin typeface="黑体" panose="02010609060101010101" pitchFamily="49" charset="-122"/>
                  <a:ea typeface="黑体" panose="02010609060101010101" pitchFamily="49" charset="-122"/>
                  <a:sym typeface="+mn-ea"/>
                </a:rPr>
                <a:t>物料</a:t>
              </a:r>
              <a:r>
                <a:rPr lang="en-US" altLang="zh-CN" sz="1000" dirty="0">
                  <a:solidFill>
                    <a:schemeClr val="bg1"/>
                  </a:solidFill>
                  <a:latin typeface="黑体" panose="02010609060101010101" pitchFamily="49" charset="-122"/>
                  <a:ea typeface="黑体" panose="02010609060101010101" pitchFamily="49" charset="-122"/>
                  <a:sym typeface="+mn-ea"/>
                </a:rPr>
                <a:t>/</a:t>
              </a:r>
              <a:r>
                <a:rPr lang="zh-CN" altLang="en-US" sz="1000" dirty="0">
                  <a:solidFill>
                    <a:schemeClr val="bg1"/>
                  </a:solidFill>
                  <a:latin typeface="黑体" panose="02010609060101010101" pitchFamily="49" charset="-122"/>
                  <a:ea typeface="黑体" panose="02010609060101010101" pitchFamily="49" charset="-122"/>
                  <a:sym typeface="+mn-ea"/>
                </a:rPr>
                <a:t>企业主数据</a:t>
              </a:r>
            </a:p>
            <a:p>
              <a:pPr algn="ctr"/>
              <a:r>
                <a:rPr lang="zh-CN" altLang="en-US" sz="1000">
                  <a:solidFill>
                    <a:schemeClr val="bg1"/>
                  </a:solidFill>
                  <a:latin typeface="黑体" panose="02010609060101010101" pitchFamily="49" charset="-122"/>
                  <a:ea typeface="黑体" panose="02010609060101010101" pitchFamily="49" charset="-122"/>
                </a:rPr>
                <a:t>进销存数据</a:t>
              </a:r>
            </a:p>
            <a:p>
              <a:pPr algn="ctr"/>
              <a:endParaRPr lang="zh-CN" altLang="en-US" sz="1000">
                <a:solidFill>
                  <a:schemeClr val="bg1"/>
                </a:solidFill>
                <a:latin typeface="黑体" panose="02010609060101010101" pitchFamily="49" charset="-122"/>
                <a:ea typeface="黑体" panose="02010609060101010101" pitchFamily="49" charset="-122"/>
              </a:endParaRPr>
            </a:p>
          </p:txBody>
        </p:sp>
        <p:sp>
          <p:nvSpPr>
            <p:cNvPr id="192" name="文本框 191"/>
            <p:cNvSpPr txBox="1"/>
            <p:nvPr/>
          </p:nvSpPr>
          <p:spPr>
            <a:xfrm>
              <a:off x="5707380" y="4685665"/>
              <a:ext cx="690880" cy="398780"/>
            </a:xfrm>
            <a:prstGeom prst="rect">
              <a:avLst/>
            </a:prstGeom>
            <a:noFill/>
          </p:spPr>
          <p:txBody>
            <a:bodyPr wrap="none" rtlCol="0" anchor="t">
              <a:spAutoFit/>
            </a:bodyPr>
            <a:lstStyle/>
            <a:p>
              <a:r>
                <a:rPr lang="zh-CN" altLang="en-US" sz="1000" dirty="0">
                  <a:solidFill>
                    <a:schemeClr val="bg1"/>
                  </a:solidFill>
                  <a:latin typeface="黑体" panose="02010609060101010101" pitchFamily="49" charset="-122"/>
                  <a:ea typeface="黑体" panose="02010609060101010101" pitchFamily="49" charset="-122"/>
                  <a:sym typeface="+mn-ea"/>
                </a:rPr>
                <a:t>运单下发</a:t>
              </a:r>
            </a:p>
            <a:p>
              <a:r>
                <a:rPr lang="zh-CN" altLang="en-US" sz="1000" dirty="0">
                  <a:solidFill>
                    <a:schemeClr val="bg1"/>
                  </a:solidFill>
                  <a:latin typeface="黑体" panose="02010609060101010101" pitchFamily="49" charset="-122"/>
                  <a:ea typeface="黑体" panose="02010609060101010101" pitchFamily="49" charset="-122"/>
                  <a:sym typeface="+mn-ea"/>
                </a:rPr>
                <a:t>节点回传</a:t>
              </a:r>
            </a:p>
          </p:txBody>
        </p:sp>
        <p:sp>
          <p:nvSpPr>
            <p:cNvPr id="193" name="矩形 192"/>
            <p:cNvSpPr/>
            <p:nvPr/>
          </p:nvSpPr>
          <p:spPr>
            <a:xfrm>
              <a:off x="5812155" y="2583815"/>
              <a:ext cx="491490" cy="337185"/>
            </a:xfrm>
            <a:prstGeom prst="rect">
              <a:avLst/>
            </a:prstGeom>
          </p:spPr>
          <p:txBody>
            <a:bodyPr wrap="none" lIns="91440" tIns="45720" rIns="91440" bIns="45720">
              <a:spAutoFit/>
            </a:bodyPr>
            <a:lstStyle/>
            <a:p>
              <a:pPr algn="ctr"/>
              <a:r>
                <a:rPr lang="en-US" altLang="zh-CN" sz="1600" b="1" dirty="0">
                  <a:solidFill>
                    <a:srgbClr val="FF0000"/>
                  </a:solidFill>
                  <a:latin typeface="黑体" panose="02010609060101010101" pitchFamily="49" charset="-122"/>
                  <a:ea typeface="黑体" panose="02010609060101010101" pitchFamily="49" charset="-122"/>
                </a:rPr>
                <a:t>EDI</a:t>
              </a:r>
            </a:p>
          </p:txBody>
        </p:sp>
        <p:sp>
          <p:nvSpPr>
            <p:cNvPr id="194" name="文本框 193"/>
            <p:cNvSpPr txBox="1"/>
            <p:nvPr/>
          </p:nvSpPr>
          <p:spPr>
            <a:xfrm>
              <a:off x="8834464" y="5302522"/>
              <a:ext cx="1045407" cy="245110"/>
            </a:xfrm>
            <a:prstGeom prst="rect">
              <a:avLst/>
            </a:prstGeom>
            <a:noFill/>
          </p:spPr>
          <p:txBody>
            <a:bodyPr wrap="square">
              <a:spAutoFit/>
            </a:bodyPr>
            <a:lstStyle/>
            <a:p>
              <a:r>
                <a:rPr lang="zh-CN" altLang="en-US" sz="1000" dirty="0">
                  <a:solidFill>
                    <a:schemeClr val="bg1"/>
                  </a:solidFill>
                  <a:latin typeface="黑体" panose="02010609060101010101" pitchFamily="49" charset="-122"/>
                  <a:ea typeface="黑体" panose="02010609060101010101" pitchFamily="49" charset="-122"/>
                </a:rPr>
                <a:t>物流节点同步</a:t>
              </a:r>
            </a:p>
          </p:txBody>
        </p:sp>
        <p:sp>
          <p:nvSpPr>
            <p:cNvPr id="196" name="文本框 195"/>
            <p:cNvSpPr txBox="1"/>
            <p:nvPr/>
          </p:nvSpPr>
          <p:spPr>
            <a:xfrm>
              <a:off x="5718175" y="2956560"/>
              <a:ext cx="690880" cy="398780"/>
            </a:xfrm>
            <a:prstGeom prst="rect">
              <a:avLst/>
            </a:prstGeom>
            <a:noFill/>
          </p:spPr>
          <p:txBody>
            <a:bodyPr wrap="none" rtlCol="0" anchor="t">
              <a:spAutoFit/>
            </a:bodyPr>
            <a:lstStyle/>
            <a:p>
              <a:r>
                <a:rPr lang="zh-CN" altLang="en-US" sz="1000" dirty="0">
                  <a:solidFill>
                    <a:schemeClr val="bg1"/>
                  </a:solidFill>
                  <a:latin typeface="黑体" panose="02010609060101010101" pitchFamily="49" charset="-122"/>
                  <a:ea typeface="黑体" panose="02010609060101010101" pitchFamily="49" charset="-122"/>
                  <a:sym typeface="+mn-ea"/>
                </a:rPr>
                <a:t>运单下发</a:t>
              </a:r>
            </a:p>
            <a:p>
              <a:r>
                <a:rPr lang="zh-CN" altLang="en-US" sz="1000" dirty="0">
                  <a:solidFill>
                    <a:schemeClr val="bg1"/>
                  </a:solidFill>
                  <a:latin typeface="黑体" panose="02010609060101010101" pitchFamily="49" charset="-122"/>
                  <a:ea typeface="黑体" panose="02010609060101010101" pitchFamily="49" charset="-122"/>
                  <a:sym typeface="+mn-ea"/>
                </a:rPr>
                <a:t>节点回传</a:t>
              </a:r>
            </a:p>
          </p:txBody>
        </p:sp>
        <p:cxnSp>
          <p:nvCxnSpPr>
            <p:cNvPr id="197" name="肘形连接符 35"/>
            <p:cNvCxnSpPr>
              <a:stCxn id="165" idx="2"/>
              <a:endCxn id="184" idx="0"/>
            </p:cNvCxnSpPr>
            <p:nvPr/>
          </p:nvCxnSpPr>
          <p:spPr>
            <a:xfrm rot="5400000">
              <a:off x="4414838" y="4332923"/>
              <a:ext cx="199390" cy="408305"/>
            </a:xfrm>
            <a:prstGeom prst="bentConnector3">
              <a:avLst>
                <a:gd name="adj1" fmla="val 50159"/>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肘形连接符 36"/>
            <p:cNvCxnSpPr>
              <a:stCxn id="165" idx="2"/>
              <a:endCxn id="183" idx="0"/>
            </p:cNvCxnSpPr>
            <p:nvPr/>
          </p:nvCxnSpPr>
          <p:spPr>
            <a:xfrm rot="5400000" flipV="1">
              <a:off x="4621530" y="4534535"/>
              <a:ext cx="199390" cy="5080"/>
            </a:xfrm>
            <a:prstGeom prst="bentConnector3">
              <a:avLst>
                <a:gd name="adj1" fmla="val 50318"/>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肘形连接符 37"/>
            <p:cNvCxnSpPr>
              <a:stCxn id="165" idx="2"/>
              <a:endCxn id="166" idx="0"/>
            </p:cNvCxnSpPr>
            <p:nvPr/>
          </p:nvCxnSpPr>
          <p:spPr>
            <a:xfrm rot="5400000" flipV="1">
              <a:off x="4831080" y="4324985"/>
              <a:ext cx="199390" cy="424180"/>
            </a:xfrm>
            <a:prstGeom prst="bentConnector3">
              <a:avLst>
                <a:gd name="adj1" fmla="val 50318"/>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00" name="圆角矩形 38"/>
            <p:cNvSpPr/>
            <p:nvPr/>
          </p:nvSpPr>
          <p:spPr>
            <a:xfrm>
              <a:off x="4198620" y="3486150"/>
              <a:ext cx="1045845" cy="543560"/>
            </a:xfrm>
            <a:prstGeom prst="roundRect">
              <a:avLst/>
            </a:prstGeom>
            <a:noFill/>
            <a:ln>
              <a:solidFill>
                <a:schemeClr val="bg1"/>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201" name="肘形连接符 44"/>
            <p:cNvCxnSpPr>
              <a:stCxn id="200" idx="0"/>
              <a:endCxn id="164" idx="2"/>
            </p:cNvCxnSpPr>
            <p:nvPr/>
          </p:nvCxnSpPr>
          <p:spPr>
            <a:xfrm rot="16200000">
              <a:off x="4666615" y="3424555"/>
              <a:ext cx="116840" cy="6350"/>
            </a:xfrm>
            <a:prstGeom prst="bentConnector3">
              <a:avLst>
                <a:gd name="adj1" fmla="val 50000"/>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肘形连接符 45"/>
            <p:cNvCxnSpPr>
              <a:stCxn id="200" idx="2"/>
              <a:endCxn id="165" idx="0"/>
            </p:cNvCxnSpPr>
            <p:nvPr/>
          </p:nvCxnSpPr>
          <p:spPr>
            <a:xfrm rot="5400000">
              <a:off x="4655503" y="4092893"/>
              <a:ext cx="129540" cy="3175"/>
            </a:xfrm>
            <a:prstGeom prst="bentConnector3">
              <a:avLst>
                <a:gd name="adj1" fmla="val 49755"/>
              </a:avLst>
            </a:prstGeom>
            <a:ln>
              <a:solidFill>
                <a:schemeClr val="bg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肘形连接符 1"/>
            <p:cNvCxnSpPr>
              <a:stCxn id="157" idx="2"/>
              <a:endCxn id="138" idx="2"/>
            </p:cNvCxnSpPr>
            <p:nvPr/>
          </p:nvCxnSpPr>
          <p:spPr>
            <a:xfrm rot="5400000" flipH="1" flipV="1">
              <a:off x="7589203" y="2562543"/>
              <a:ext cx="38100" cy="5770245"/>
            </a:xfrm>
            <a:prstGeom prst="bentConnector3">
              <a:avLst>
                <a:gd name="adj1" fmla="val -624167"/>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 name="圆角矩形 185"/>
          <p:cNvSpPr/>
          <p:nvPr/>
        </p:nvSpPr>
        <p:spPr>
          <a:xfrm>
            <a:off x="6209030" y="1772920"/>
            <a:ext cx="1814830" cy="315595"/>
          </a:xfrm>
          <a:prstGeom prst="roundRect">
            <a:avLst>
              <a:gd name="adj" fmla="val 4201"/>
            </a:avLst>
          </a:prstGeom>
          <a:solidFill>
            <a:schemeClr val="accent5">
              <a:lumMod val="60000"/>
              <a:lumOff val="4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sz="1400" b="1" dirty="0">
                <a:solidFill>
                  <a:schemeClr val="tx1"/>
                </a:solidFill>
                <a:latin typeface="黑体" panose="02010609060101010101" pitchFamily="49" charset="-122"/>
                <a:ea typeface="黑体" panose="02010609060101010101" pitchFamily="49" charset="-122"/>
                <a:sym typeface="+mn-ea"/>
              </a:rPr>
              <a:t>消息推送</a:t>
            </a:r>
          </a:p>
        </p:txBody>
      </p:sp>
      <p:cxnSp>
        <p:nvCxnSpPr>
          <p:cNvPr id="5" name="肘形连接符 4"/>
          <p:cNvCxnSpPr>
            <a:stCxn id="157" idx="0"/>
            <a:endCxn id="3" idx="1"/>
          </p:cNvCxnSpPr>
          <p:nvPr/>
        </p:nvCxnSpPr>
        <p:spPr>
          <a:xfrm rot="16200000">
            <a:off x="5270818" y="1302703"/>
            <a:ext cx="309880" cy="156654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582988" y="1931035"/>
            <a:ext cx="2172335" cy="275590"/>
          </a:xfrm>
          <a:prstGeom prst="rect">
            <a:avLst/>
          </a:prstGeom>
        </p:spPr>
        <p:txBody>
          <a:bodyPr wrap="square" lIns="91440" tIns="45720" rIns="91440" bIns="45720">
            <a:spAutoFit/>
          </a:bodyPr>
          <a:lstStyle/>
          <a:p>
            <a:pPr algn="ctr"/>
            <a:r>
              <a:rPr lang="en-US" altLang="zh-CN" sz="1200" b="1" dirty="0">
                <a:latin typeface="黑体" panose="02010609060101010101" pitchFamily="49" charset="-122"/>
                <a:ea typeface="黑体" panose="02010609060101010101" pitchFamily="49" charset="-122"/>
                <a:sym typeface="+mn-ea"/>
              </a:rPr>
              <a:t>ESB</a:t>
            </a:r>
            <a:r>
              <a:rPr lang="zh-CN" altLang="en-US" sz="1200" b="1" dirty="0">
                <a:latin typeface="黑体" panose="02010609060101010101" pitchFamily="49" charset="-122"/>
                <a:ea typeface="黑体" panose="02010609060101010101" pitchFamily="49" charset="-122"/>
                <a:sym typeface="+mn-ea"/>
              </a:rPr>
              <a:t>接口（</a:t>
            </a:r>
            <a:r>
              <a:rPr lang="zh-CN" sz="1200" b="1" dirty="0">
                <a:latin typeface="黑体" panose="02010609060101010101" pitchFamily="49" charset="-122"/>
                <a:ea typeface="黑体" panose="02010609060101010101" pitchFamily="49" charset="-122"/>
                <a:sym typeface="+mn-ea"/>
              </a:rPr>
              <a:t>短信）</a:t>
            </a:r>
            <a:endParaRPr lang="en-US" altLang="zh-CN" sz="1200" b="1"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91498" y="3818255"/>
            <a:ext cx="491490" cy="337185"/>
          </a:xfrm>
          <a:prstGeom prst="rect">
            <a:avLst/>
          </a:prstGeom>
        </p:spPr>
        <p:txBody>
          <a:bodyPr wrap="none" lIns="91440" tIns="45720" rIns="91440" bIns="45720">
            <a:spAutoFit/>
          </a:bodyPr>
          <a:lstStyle/>
          <a:p>
            <a:pPr algn="ctr"/>
            <a:r>
              <a:rPr lang="en-US" altLang="zh-CN" sz="1600" b="1" dirty="0">
                <a:solidFill>
                  <a:srgbClr val="FF0000"/>
                </a:solidFill>
                <a:latin typeface="黑体" panose="02010609060101010101" pitchFamily="49" charset="-122"/>
                <a:ea typeface="黑体" panose="02010609060101010101" pitchFamily="49" charset="-122"/>
              </a:rPr>
              <a:t>EDI</a:t>
            </a:r>
          </a:p>
        </p:txBody>
      </p:sp>
      <p:sp>
        <p:nvSpPr>
          <p:cNvPr id="7" name="文本框 6"/>
          <p:cNvSpPr txBox="1"/>
          <p:nvPr/>
        </p:nvSpPr>
        <p:spPr>
          <a:xfrm>
            <a:off x="2950211" y="4190365"/>
            <a:ext cx="817880" cy="245110"/>
          </a:xfrm>
          <a:prstGeom prst="rect">
            <a:avLst/>
          </a:prstGeom>
          <a:noFill/>
        </p:spPr>
        <p:txBody>
          <a:bodyPr wrap="none" rtlCol="0">
            <a:spAutoFit/>
          </a:bodyPr>
          <a:lstStyle/>
          <a:p>
            <a:pPr algn="ctr"/>
            <a:r>
              <a:rPr lang="zh-CN" altLang="en-US" sz="1000">
                <a:solidFill>
                  <a:schemeClr val="bg1"/>
                </a:solidFill>
                <a:latin typeface="黑体" panose="02010609060101010101" pitchFamily="49" charset="-122"/>
                <a:ea typeface="黑体" panose="02010609060101010101" pitchFamily="49" charset="-122"/>
              </a:rPr>
              <a:t>波次发货单</a:t>
            </a:r>
          </a:p>
        </p:txBody>
      </p:sp>
      <p:sp>
        <p:nvSpPr>
          <p:cNvPr id="10" name="文本框 9"/>
          <p:cNvSpPr txBox="1"/>
          <p:nvPr/>
        </p:nvSpPr>
        <p:spPr>
          <a:xfrm>
            <a:off x="2886711" y="4421505"/>
            <a:ext cx="944880" cy="245110"/>
          </a:xfrm>
          <a:prstGeom prst="rect">
            <a:avLst/>
          </a:prstGeom>
          <a:noFill/>
        </p:spPr>
        <p:txBody>
          <a:bodyPr wrap="none" rtlCol="0">
            <a:spAutoFit/>
          </a:bodyPr>
          <a:lstStyle/>
          <a:p>
            <a:pPr algn="ctr"/>
            <a:r>
              <a:rPr lang="zh-CN" altLang="en-US" sz="1000">
                <a:solidFill>
                  <a:schemeClr val="bg1"/>
                </a:solidFill>
                <a:latin typeface="黑体" panose="02010609060101010101" pitchFamily="49" charset="-122"/>
                <a:ea typeface="黑体" panose="02010609060101010101" pitchFamily="49" charset="-122"/>
              </a:rPr>
              <a:t>快递单号回写</a:t>
            </a:r>
          </a:p>
        </p:txBody>
      </p:sp>
      <p:cxnSp>
        <p:nvCxnSpPr>
          <p:cNvPr id="12" name="直接箭头连接符 11"/>
          <p:cNvCxnSpPr/>
          <p:nvPr/>
        </p:nvCxnSpPr>
        <p:spPr>
          <a:xfrm>
            <a:off x="2858770" y="4155440"/>
            <a:ext cx="112268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a:t>
            </a:r>
            <a:r>
              <a:rPr dirty="0"/>
              <a:t>运输管理</a:t>
            </a:r>
            <a:r>
              <a:rPr lang="zh-CN" altLang="en-US" dirty="0"/>
              <a:t>系统</a:t>
            </a:r>
            <a:r>
              <a:rPr lang="en-US" altLang="zh-CN" dirty="0"/>
              <a:t>-</a:t>
            </a:r>
            <a:r>
              <a:rPr lang="zh-CN" altLang="en-US" dirty="0"/>
              <a:t>接口集成情况</a:t>
            </a:r>
          </a:p>
        </p:txBody>
      </p:sp>
      <p:graphicFrame>
        <p:nvGraphicFramePr>
          <p:cNvPr id="4" name="表格 3"/>
          <p:cNvGraphicFramePr>
            <a:graphicFrameLocks noGrp="1"/>
          </p:cNvGraphicFramePr>
          <p:nvPr>
            <p:custDataLst>
              <p:tags r:id="rId1"/>
            </p:custDataLst>
          </p:nvPr>
        </p:nvGraphicFramePr>
        <p:xfrm>
          <a:off x="349250" y="688340"/>
          <a:ext cx="11569700" cy="6182360"/>
        </p:xfrm>
        <a:graphic>
          <a:graphicData uri="http://schemas.openxmlformats.org/drawingml/2006/table">
            <a:tbl>
              <a:tblPr firstRow="1" bandRow="1">
                <a:tableStyleId>{5FD0F851-EC5A-4D38-B0AD-8093EC10F338}</a:tableStyleId>
              </a:tblPr>
              <a:tblGrid>
                <a:gridCol w="1063625">
                  <a:extLst>
                    <a:ext uri="{9D8B030D-6E8A-4147-A177-3AD203B41FA5}">
                      <a16:colId xmlns:a16="http://schemas.microsoft.com/office/drawing/2014/main" val="20000"/>
                    </a:ext>
                  </a:extLst>
                </a:gridCol>
                <a:gridCol w="695325">
                  <a:extLst>
                    <a:ext uri="{9D8B030D-6E8A-4147-A177-3AD203B41FA5}">
                      <a16:colId xmlns:a16="http://schemas.microsoft.com/office/drawing/2014/main" val="20001"/>
                    </a:ext>
                  </a:extLst>
                </a:gridCol>
                <a:gridCol w="1304290">
                  <a:extLst>
                    <a:ext uri="{9D8B030D-6E8A-4147-A177-3AD203B41FA5}">
                      <a16:colId xmlns:a16="http://schemas.microsoft.com/office/drawing/2014/main" val="20002"/>
                    </a:ext>
                  </a:extLst>
                </a:gridCol>
                <a:gridCol w="1223645">
                  <a:extLst>
                    <a:ext uri="{9D8B030D-6E8A-4147-A177-3AD203B41FA5}">
                      <a16:colId xmlns:a16="http://schemas.microsoft.com/office/drawing/2014/main" val="20003"/>
                    </a:ext>
                  </a:extLst>
                </a:gridCol>
                <a:gridCol w="774700">
                  <a:extLst>
                    <a:ext uri="{9D8B030D-6E8A-4147-A177-3AD203B41FA5}">
                      <a16:colId xmlns:a16="http://schemas.microsoft.com/office/drawing/2014/main" val="20004"/>
                    </a:ext>
                  </a:extLst>
                </a:gridCol>
                <a:gridCol w="1172210">
                  <a:extLst>
                    <a:ext uri="{9D8B030D-6E8A-4147-A177-3AD203B41FA5}">
                      <a16:colId xmlns:a16="http://schemas.microsoft.com/office/drawing/2014/main" val="20005"/>
                    </a:ext>
                  </a:extLst>
                </a:gridCol>
                <a:gridCol w="1224915">
                  <a:extLst>
                    <a:ext uri="{9D8B030D-6E8A-4147-A177-3AD203B41FA5}">
                      <a16:colId xmlns:a16="http://schemas.microsoft.com/office/drawing/2014/main" val="20006"/>
                    </a:ext>
                  </a:extLst>
                </a:gridCol>
                <a:gridCol w="1400810">
                  <a:extLst>
                    <a:ext uri="{9D8B030D-6E8A-4147-A177-3AD203B41FA5}">
                      <a16:colId xmlns:a16="http://schemas.microsoft.com/office/drawing/2014/main" val="20007"/>
                    </a:ext>
                  </a:extLst>
                </a:gridCol>
                <a:gridCol w="906780">
                  <a:extLst>
                    <a:ext uri="{9D8B030D-6E8A-4147-A177-3AD203B41FA5}">
                      <a16:colId xmlns:a16="http://schemas.microsoft.com/office/drawing/2014/main" val="20008"/>
                    </a:ext>
                  </a:extLst>
                </a:gridCol>
                <a:gridCol w="1803400">
                  <a:extLst>
                    <a:ext uri="{9D8B030D-6E8A-4147-A177-3AD203B41FA5}">
                      <a16:colId xmlns:a16="http://schemas.microsoft.com/office/drawing/2014/main" val="20009"/>
                    </a:ext>
                  </a:extLst>
                </a:gridCol>
              </a:tblGrid>
              <a:tr h="361315">
                <a:tc>
                  <a:txBody>
                    <a:bodyPr/>
                    <a:lstStyle/>
                    <a:p>
                      <a:pPr algn="ctr" fontAlgn="ctr"/>
                      <a:r>
                        <a:rPr lang="zh-CN" altLang="en-US" sz="1000" b="1" u="none" strike="noStrike" dirty="0">
                          <a:effectLst/>
                        </a:rPr>
                        <a:t>系统名称</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tc>
                  <a:txBody>
                    <a:bodyPr/>
                    <a:lstStyle/>
                    <a:p>
                      <a:pPr algn="ctr" fontAlgn="ctr"/>
                      <a:r>
                        <a:rPr lang="zh-CN" altLang="en-US" sz="1000" b="1" u="none" strike="noStrike" dirty="0">
                          <a:effectLst/>
                        </a:rPr>
                        <a:t>服务身份</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tc>
                  <a:txBody>
                    <a:bodyPr/>
                    <a:lstStyle/>
                    <a:p>
                      <a:pPr algn="ctr" fontAlgn="ctr"/>
                      <a:r>
                        <a:rPr lang="zh-CN" altLang="en-US" sz="1000" b="1" u="none" strike="noStrike" dirty="0">
                          <a:effectLst/>
                        </a:rPr>
                        <a:t>接口名称</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tc>
                  <a:txBody>
                    <a:bodyPr/>
                    <a:lstStyle/>
                    <a:p>
                      <a:pPr algn="ctr" fontAlgn="ctr"/>
                      <a:r>
                        <a:rPr lang="zh-CN" altLang="en-US" sz="1000" b="1" u="none" strike="noStrike" dirty="0">
                          <a:effectLst/>
                        </a:rPr>
                        <a:t>接口类型</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tc>
                  <a:txBody>
                    <a:bodyPr/>
                    <a:lstStyle/>
                    <a:p>
                      <a:pPr algn="l" fontAlgn="ctr">
                        <a:buClrTx/>
                        <a:buSzTx/>
                        <a:buFontTx/>
                      </a:pPr>
                      <a:r>
                        <a:rPr lang="zh-CN" altLang="en-US" sz="1000" b="1" u="none" strike="noStrike" dirty="0">
                          <a:effectLst/>
                        </a:rPr>
                        <a:t>交互系统</a:t>
                      </a:r>
                      <a:endParaRPr lang="zh-CN" altLang="en-US" sz="1000" b="1" i="0" u="none" strike="noStrike" dirty="0">
                        <a:effectLst/>
                      </a:endParaRPr>
                    </a:p>
                  </a:txBody>
                  <a:tcPr marL="8340" marR="8340" marT="8340" marB="0" anchor="ctr">
                    <a:solidFill>
                      <a:schemeClr val="bg1">
                        <a:lumMod val="95000"/>
                      </a:schemeClr>
                    </a:solidFill>
                  </a:tcPr>
                </a:tc>
                <a:tc>
                  <a:txBody>
                    <a:bodyPr/>
                    <a:lstStyle/>
                    <a:p>
                      <a:pPr algn="l" fontAlgn="ctr">
                        <a:buClrTx/>
                        <a:buSzTx/>
                        <a:buFontTx/>
                        <a:buNone/>
                      </a:pPr>
                      <a:r>
                        <a:rPr lang="zh-CN" altLang="en-US" sz="1000" dirty="0">
                          <a:solidFill>
                            <a:schemeClr val="tx1"/>
                          </a:solidFill>
                          <a:latin typeface="微软雅黑" panose="020B0503020204020204" pitchFamily="34" charset="-122"/>
                          <a:ea typeface="微软雅黑" panose="020B0503020204020204" pitchFamily="34" charset="-122"/>
                          <a:sym typeface="+mn-ea"/>
                        </a:rPr>
                        <a:t>频率（天</a:t>
                      </a:r>
                      <a:r>
                        <a:rPr lang="en-US" altLang="zh-CN" sz="1000" dirty="0">
                          <a:solidFill>
                            <a:schemeClr val="tx1"/>
                          </a:solidFill>
                          <a:latin typeface="微软雅黑" panose="020B0503020204020204" pitchFamily="34" charset="-122"/>
                          <a:ea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sym typeface="+mn-ea"/>
                        </a:rPr>
                        <a:t>月）</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sym typeface="+mn-ea"/>
                      </a:endParaRPr>
                    </a:p>
                  </a:txBody>
                  <a:tcPr marL="8340" marR="8340" marT="8340" marB="0" anchor="ctr">
                    <a:solidFill>
                      <a:schemeClr val="bg1">
                        <a:lumMod val="95000"/>
                      </a:schemeClr>
                    </a:solidFill>
                  </a:tcPr>
                </a:tc>
                <a:tc>
                  <a:txBody>
                    <a:bodyPr/>
                    <a:lstStyle/>
                    <a:p>
                      <a:pPr algn="l" fontAlgn="ctr">
                        <a:buClrTx/>
                        <a:buSzTx/>
                        <a:buFontTx/>
                        <a:buNone/>
                      </a:pPr>
                      <a:r>
                        <a:rPr lang="zh-CN" altLang="en-US" sz="1000" dirty="0">
                          <a:solidFill>
                            <a:schemeClr val="tx1"/>
                          </a:solidFill>
                          <a:latin typeface="微软雅黑" panose="020B0503020204020204" pitchFamily="34" charset="-122"/>
                          <a:ea typeface="微软雅黑" panose="020B0503020204020204" pitchFamily="34" charset="-122"/>
                          <a:sym typeface="+mn-ea"/>
                        </a:rPr>
                        <a:t>数据量（天</a:t>
                      </a:r>
                      <a:r>
                        <a:rPr lang="en-US" altLang="zh-CN" sz="1000" dirty="0">
                          <a:solidFill>
                            <a:schemeClr val="tx1"/>
                          </a:solidFill>
                          <a:latin typeface="微软雅黑" panose="020B0503020204020204" pitchFamily="34" charset="-122"/>
                          <a:ea typeface="微软雅黑" panose="020B0503020204020204" pitchFamily="34" charset="-122"/>
                          <a:sym typeface="+mn-ea"/>
                        </a:rPr>
                        <a:t>/</a:t>
                      </a:r>
                      <a:r>
                        <a:rPr lang="zh-CN" altLang="en-US" sz="1000" dirty="0">
                          <a:solidFill>
                            <a:schemeClr val="tx1"/>
                          </a:solidFill>
                          <a:latin typeface="微软雅黑" panose="020B0503020204020204" pitchFamily="34" charset="-122"/>
                          <a:ea typeface="微软雅黑" panose="020B0503020204020204" pitchFamily="34" charset="-122"/>
                          <a:sym typeface="+mn-ea"/>
                        </a:rPr>
                        <a:t>月）</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sym typeface="+mn-ea"/>
                      </a:endParaRPr>
                    </a:p>
                  </a:txBody>
                  <a:tcPr marL="8340" marR="8340" marT="8340" marB="0" anchor="ctr">
                    <a:solidFill>
                      <a:schemeClr val="bg1">
                        <a:lumMod val="95000"/>
                      </a:schemeClr>
                    </a:solidFill>
                  </a:tcPr>
                </a:tc>
                <a:tc>
                  <a:txBody>
                    <a:bodyPr/>
                    <a:lstStyle/>
                    <a:p>
                      <a:pPr algn="l" fontAlgn="ctr">
                        <a:buClrTx/>
                        <a:buSzTx/>
                        <a:buFontTx/>
                        <a:buNone/>
                      </a:pPr>
                      <a:r>
                        <a:rPr lang="zh-CN" altLang="en-US" sz="1000" dirty="0">
                          <a:solidFill>
                            <a:schemeClr val="tx1"/>
                          </a:solidFill>
                          <a:latin typeface="微软雅黑" panose="020B0503020204020204" pitchFamily="34" charset="-122"/>
                          <a:ea typeface="微软雅黑" panose="020B0503020204020204" pitchFamily="34" charset="-122"/>
                          <a:sym typeface="+mn-ea"/>
                        </a:rPr>
                        <a:t>单条报文大小</a:t>
                      </a:r>
                      <a:endParaRPr lang="zh-CN" altLang="en-US" sz="1000" b="1" i="0" u="none" strike="noStrike" dirty="0">
                        <a:solidFill>
                          <a:schemeClr val="tx1"/>
                        </a:solidFill>
                        <a:effectLst/>
                        <a:latin typeface="微软雅黑" panose="020B0503020204020204" pitchFamily="34" charset="-122"/>
                        <a:ea typeface="微软雅黑" panose="020B0503020204020204" pitchFamily="34" charset="-122"/>
                        <a:sym typeface="+mn-ea"/>
                      </a:endParaRPr>
                    </a:p>
                  </a:txBody>
                  <a:tcPr marL="8340" marR="8340" marT="8340" marB="0" anchor="ctr">
                    <a:solidFill>
                      <a:schemeClr val="bg1">
                        <a:lumMod val="95000"/>
                      </a:schemeClr>
                    </a:solidFill>
                  </a:tcPr>
                </a:tc>
                <a:tc>
                  <a:txBody>
                    <a:bodyPr/>
                    <a:lstStyle/>
                    <a:p>
                      <a:pPr algn="l" fontAlgn="ctr"/>
                      <a:r>
                        <a:rPr lang="zh-CN" altLang="en-US" sz="1000" b="1" u="none" strike="noStrike" dirty="0">
                          <a:effectLst/>
                        </a:rPr>
                        <a:t>传入内容</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tc>
                  <a:txBody>
                    <a:bodyPr/>
                    <a:lstStyle/>
                    <a:p>
                      <a:pPr algn="l" fontAlgn="ctr"/>
                      <a:r>
                        <a:rPr lang="zh-CN" altLang="en-US" sz="1000" b="1" u="none" strike="noStrike" dirty="0">
                          <a:effectLst/>
                        </a:rPr>
                        <a:t>返回内容</a:t>
                      </a:r>
                      <a:endParaRPr lang="zh-CN" altLang="en-US" sz="1000" b="1" i="0" u="none" strike="noStrike" dirty="0">
                        <a:solidFill>
                          <a:srgbClr val="000000"/>
                        </a:solidFill>
                        <a:effectLst/>
                        <a:latin typeface="宋体" pitchFamily="2" charset="-122"/>
                        <a:ea typeface="宋体" pitchFamily="2" charset="-122"/>
                      </a:endParaRPr>
                    </a:p>
                  </a:txBody>
                  <a:tcPr marL="8340" marR="8340" marT="8340" marB="0" anchor="ctr">
                    <a:solidFill>
                      <a:schemeClr val="bg1">
                        <a:lumMod val="95000"/>
                      </a:schemeClr>
                    </a:solidFill>
                  </a:tcPr>
                </a:tc>
                <a:extLst>
                  <a:ext uri="{0D108BD9-81ED-4DB2-BD59-A6C34878D82A}">
                    <a16:rowId xmlns:a16="http://schemas.microsoft.com/office/drawing/2014/main" val="10000"/>
                  </a:ext>
                </a:extLst>
              </a:tr>
              <a:tr h="354330">
                <a:tc>
                  <a:txBody>
                    <a:bodyPr/>
                    <a:lstStyle/>
                    <a:p>
                      <a:pPr algn="ctr" fontAlgn="ctr"/>
                      <a:r>
                        <a:rPr lang="en-US" altLang="zh-CN" sz="1100" b="0" i="0" u="none" strike="noStrike" dirty="0">
                          <a:solidFill>
                            <a:srgbClr val="000000"/>
                          </a:solidFill>
                          <a:effectLst/>
                          <a:latin typeface="宋体" pitchFamily="2" charset="-122"/>
                          <a:ea typeface="宋体" pitchFamily="2" charset="-122"/>
                        </a:rPr>
                        <a:t>EBS</a:t>
                      </a:r>
                      <a:r>
                        <a:rPr lang="zh-CN" altLang="en-US" sz="1100" b="0" i="0" u="none" strike="noStrike" dirty="0">
                          <a:solidFill>
                            <a:srgbClr val="000000"/>
                          </a:solidFill>
                          <a:effectLst/>
                          <a:latin typeface="宋体" pitchFamily="2" charset="-122"/>
                          <a:ea typeface="宋体" pitchFamily="2" charset="-122"/>
                        </a:rPr>
                        <a:t>系统</a:t>
                      </a:r>
                    </a:p>
                  </a:txBody>
                  <a:tcPr marL="6204" marR="6204" marT="6204" marB="0" anchor="ctr"/>
                </a:tc>
                <a:tc>
                  <a:txBody>
                    <a:bodyPr/>
                    <a:lstStyle/>
                    <a:p>
                      <a:pPr algn="ctr" fontAlgn="ctr"/>
                      <a:r>
                        <a:rPr lang="zh-CN" altLang="en-US" sz="1100" dirty="0">
                          <a:solidFill>
                            <a:srgbClr val="000000"/>
                          </a:solidFill>
                          <a:effectLst/>
                          <a:latin typeface="宋体" pitchFamily="2" charset="-122"/>
                          <a:ea typeface="宋体" pitchFamily="2" charset="-122"/>
                          <a:sym typeface="+mn-ea"/>
                        </a:rPr>
                        <a:t>消费方</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r>
                        <a:rPr lang="zh-CN" altLang="en-US" sz="1100" b="0" i="0" u="none" strike="noStrike" dirty="0">
                          <a:solidFill>
                            <a:srgbClr val="000000"/>
                          </a:solidFill>
                          <a:effectLst/>
                          <a:latin typeface="宋体" pitchFamily="2" charset="-122"/>
                          <a:ea typeface="宋体" pitchFamily="2" charset="-122"/>
                        </a:rPr>
                        <a:t>物料主数据下发</a:t>
                      </a:r>
                    </a:p>
                  </a:txBody>
                  <a:tcPr marL="6204" marR="6204" marT="6204" marB="0" anchor="ctr"/>
                </a:tc>
                <a:tc>
                  <a:txBody>
                    <a:bodyPr/>
                    <a:lstStyle/>
                    <a:p>
                      <a:pPr algn="ctr" fontAlgn="ctr"/>
                      <a:r>
                        <a:rPr lang="en-US" sz="1100">
                          <a:solidFill>
                            <a:srgbClr val="000000"/>
                          </a:solidFill>
                          <a:effectLst/>
                          <a:latin typeface="宋体" pitchFamily="2" charset="-122"/>
                          <a:ea typeface="宋体" pitchFamily="2" charset="-122"/>
                          <a:sym typeface="+mn-ea"/>
                        </a:rPr>
                        <a:t>webservice</a:t>
                      </a:r>
                      <a:endParaRPr lang="en-US" altLang="en-US" sz="1100" b="0" i="0" u="none" strike="noStrike">
                        <a:solidFill>
                          <a:srgbClr val="000000"/>
                        </a:solidFill>
                        <a:effectLst/>
                        <a:latin typeface="宋体" pitchFamily="2" charset="-122"/>
                        <a:ea typeface="宋体" pitchFamily="2" charset="-122"/>
                      </a:endParaRPr>
                    </a:p>
                    <a:p>
                      <a:pPr algn="ctr" fontAlgn="ctr"/>
                      <a:endParaRPr 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系统</a:t>
                      </a:r>
                      <a:r>
                        <a:rPr lang="en-US" altLang="zh-CN" sz="1100" b="0" i="0" u="none" strike="noStrike" dirty="0">
                          <a:solidFill>
                            <a:srgbClr val="000000"/>
                          </a:solidFill>
                          <a:effectLst/>
                          <a:latin typeface="宋体" pitchFamily="2" charset="-122"/>
                          <a:ea typeface="宋体" pitchFamily="2" charset="-122"/>
                        </a:rPr>
                        <a:t>1</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1/30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37500</a:t>
                      </a: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32K</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物料数据</a:t>
                      </a:r>
                    </a:p>
                  </a:txBody>
                  <a:tcPr marL="6204" marR="6204" marT="6204" marB="0" anchor="ctr"/>
                </a:tc>
                <a:tc>
                  <a:txBody>
                    <a:bodyPr/>
                    <a:lstStyle/>
                    <a:p>
                      <a:pPr algn="l" fontAlgn="ctr"/>
                      <a:r>
                        <a:rPr lang="zh-CN" altLang="en-US" sz="1100" b="0" i="0" u="none" strike="noStrike">
                          <a:solidFill>
                            <a:srgbClr val="000000"/>
                          </a:solidFill>
                          <a:effectLst/>
                          <a:latin typeface="宋体" pitchFamily="2" charset="-122"/>
                          <a:ea typeface="宋体" pitchFamily="2" charset="-122"/>
                        </a:rPr>
                        <a:t>结果状态信息</a:t>
                      </a:r>
                    </a:p>
                  </a:txBody>
                  <a:tcPr marL="6204" marR="6204" marT="6204" marB="0" anchor="ctr"/>
                </a:tc>
                <a:extLst>
                  <a:ext uri="{0D108BD9-81ED-4DB2-BD59-A6C34878D82A}">
                    <a16:rowId xmlns:a16="http://schemas.microsoft.com/office/drawing/2014/main" val="10001"/>
                  </a:ext>
                </a:extLst>
              </a:tr>
              <a:tr h="393700">
                <a:tc>
                  <a:txBody>
                    <a:bodyPr/>
                    <a:lstStyle/>
                    <a:p>
                      <a:pPr algn="ctr" fontAlgn="ctr"/>
                      <a:r>
                        <a:rPr lang="en-US" altLang="zh-CN" sz="1100" b="0" i="0" u="none" strike="noStrike" dirty="0">
                          <a:solidFill>
                            <a:srgbClr val="000000"/>
                          </a:solidFill>
                          <a:effectLst/>
                          <a:latin typeface="宋体" pitchFamily="2" charset="-122"/>
                          <a:ea typeface="宋体" pitchFamily="2" charset="-122"/>
                        </a:rPr>
                        <a:t>EBS</a:t>
                      </a:r>
                      <a:r>
                        <a:rPr lang="zh-CN" altLang="en-US" sz="1100" b="0" i="0" u="none" strike="noStrike" dirty="0">
                          <a:solidFill>
                            <a:srgbClr val="000000"/>
                          </a:solidFill>
                          <a:effectLst/>
                          <a:latin typeface="宋体" pitchFamily="2" charset="-122"/>
                          <a:ea typeface="宋体" pitchFamily="2" charset="-122"/>
                        </a:rPr>
                        <a:t>系统</a:t>
                      </a:r>
                    </a:p>
                  </a:txBody>
                  <a:tcPr marL="6204" marR="6204" marT="6204" marB="0" anchor="ctr"/>
                </a:tc>
                <a:tc>
                  <a:txBody>
                    <a:bodyPr/>
                    <a:lstStyle/>
                    <a:p>
                      <a:pPr algn="ctr" fontAlgn="ctr"/>
                      <a:r>
                        <a:rPr lang="zh-CN" altLang="en-US" sz="1100" dirty="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r>
                        <a:rPr lang="zh-CN" altLang="en-US" sz="1100" b="0" i="0" u="none" strike="noStrike" dirty="0">
                          <a:solidFill>
                            <a:srgbClr val="000000"/>
                          </a:solidFill>
                          <a:effectLst/>
                          <a:latin typeface="宋体" pitchFamily="2" charset="-122"/>
                          <a:ea typeface="宋体" pitchFamily="2" charset="-122"/>
                        </a:rPr>
                        <a:t>企业主数据</a:t>
                      </a:r>
                    </a:p>
                  </a:txBody>
                  <a:tcPr marL="6204" marR="6204" marT="6204" marB="0" anchor="ctr"/>
                </a:tc>
                <a:tc>
                  <a:txBody>
                    <a:bodyPr/>
                    <a:lstStyle/>
                    <a:p>
                      <a:pPr algn="ctr" fontAlgn="ctr"/>
                      <a:r>
                        <a:rPr lang="en-US" sz="1100">
                          <a:solidFill>
                            <a:srgbClr val="000000"/>
                          </a:solidFill>
                          <a:effectLst/>
                          <a:latin typeface="宋体" pitchFamily="2" charset="-122"/>
                          <a:ea typeface="宋体" pitchFamily="2" charset="-122"/>
                          <a:sym typeface="+mn-ea"/>
                        </a:rPr>
                        <a:t>webservice</a:t>
                      </a:r>
                      <a:endParaRPr 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1</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1/30</a:t>
                      </a:r>
                      <a:endParaRPr lang="en-US" altLang="zh-CN"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36900</a:t>
                      </a:r>
                      <a:endParaRPr lang="en-US" altLang="zh-CN"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20K</a:t>
                      </a:r>
                    </a:p>
                  </a:txBody>
                  <a:tcPr marL="6204" marR="6204" marT="6204" marB="0" anchor="ctr"/>
                </a:tc>
                <a:tc>
                  <a:txBody>
                    <a:bodyPr/>
                    <a:lstStyle/>
                    <a:p>
                      <a:pPr algn="l" fontAlgn="ctr"/>
                      <a:r>
                        <a:rPr lang="zh-CN" altLang="en-US" sz="1100" b="0" i="0" u="none" strike="noStrike">
                          <a:solidFill>
                            <a:srgbClr val="000000"/>
                          </a:solidFill>
                          <a:effectLst/>
                          <a:latin typeface="宋体" pitchFamily="2" charset="-122"/>
                          <a:ea typeface="宋体" pitchFamily="2" charset="-122"/>
                        </a:rPr>
                        <a:t>客户数据</a:t>
                      </a:r>
                    </a:p>
                  </a:txBody>
                  <a:tcPr marL="6204" marR="6204" marT="6204" marB="0" anchor="ctr"/>
                </a:tc>
                <a:tc>
                  <a:txBody>
                    <a:bodyPr/>
                    <a:lstStyle/>
                    <a:p>
                      <a:pPr algn="l" fontAlgn="ctr"/>
                      <a:r>
                        <a:rPr lang="zh-CN" altLang="en-US" sz="1100">
                          <a:solidFill>
                            <a:srgbClr val="000000"/>
                          </a:solidFill>
                          <a:effectLst/>
                          <a:latin typeface="宋体" pitchFamily="2" charset="-122"/>
                          <a:ea typeface="宋体" pitchFamily="2" charset="-122"/>
                          <a:sym typeface="+mn-ea"/>
                        </a:rPr>
                        <a:t>结果状态信息</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02"/>
                  </a:ext>
                </a:extLst>
              </a:tr>
              <a:tr h="365125">
                <a:tc>
                  <a:txBody>
                    <a:bodyPr/>
                    <a:lstStyle/>
                    <a:p>
                      <a:pPr algn="ctr" fontAlgn="ctr"/>
                      <a:r>
                        <a:rPr lang="zh-CN" altLang="en-US" sz="1100" b="0" i="0" u="none" strike="noStrike" dirty="0">
                          <a:solidFill>
                            <a:schemeClr val="tx1"/>
                          </a:solidFill>
                          <a:effectLst/>
                          <a:latin typeface="宋体" pitchFamily="2" charset="-122"/>
                          <a:ea typeface="宋体" pitchFamily="2" charset="-122"/>
                        </a:rPr>
                        <a:t>进销存系统</a:t>
                      </a:r>
                    </a:p>
                  </a:txBody>
                  <a:tcPr marL="6204" marR="6204" marT="6204" marB="0" anchor="ctr"/>
                </a:tc>
                <a:tc>
                  <a:txBody>
                    <a:bodyPr/>
                    <a:lstStyle/>
                    <a:p>
                      <a:pPr algn="ctr" fontAlgn="ctr"/>
                      <a:r>
                        <a:rPr lang="zh-CN" altLang="en-US" sz="1100" b="0" i="0" u="none" strike="noStrike" dirty="0">
                          <a:solidFill>
                            <a:schemeClr val="tx1"/>
                          </a:solidFill>
                          <a:effectLst/>
                          <a:latin typeface="宋体" pitchFamily="2" charset="-122"/>
                          <a:ea typeface="宋体" pitchFamily="2" charset="-122"/>
                        </a:rPr>
                        <a:t>消费方</a:t>
                      </a:r>
                    </a:p>
                  </a:txBody>
                  <a:tcPr marL="6204" marR="6204" marT="6204" marB="0" anchor="ctr"/>
                </a:tc>
                <a:tc>
                  <a:txBody>
                    <a:bodyPr/>
                    <a:lstStyle/>
                    <a:p>
                      <a:pPr algn="ctr" fontAlgn="ctr"/>
                      <a:r>
                        <a:rPr lang="zh-CN" altLang="en-US" sz="1100" dirty="0">
                          <a:solidFill>
                            <a:schemeClr val="tx1"/>
                          </a:solidFill>
                          <a:effectLst/>
                          <a:latin typeface="宋体" pitchFamily="2" charset="-122"/>
                          <a:ea typeface="宋体" pitchFamily="2" charset="-122"/>
                          <a:sym typeface="+mn-ea"/>
                        </a:rPr>
                        <a:t>物料主数据下发</a:t>
                      </a:r>
                      <a:endParaRPr lang="zh-CN" altLang="en-US"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ctr" fontAlgn="ctr"/>
                      <a:r>
                        <a:rPr lang="en-US" sz="1100">
                          <a:solidFill>
                            <a:schemeClr val="tx1"/>
                          </a:solidFill>
                          <a:effectLst/>
                          <a:latin typeface="宋体" pitchFamily="2" charset="-122"/>
                          <a:ea typeface="宋体" pitchFamily="2" charset="-122"/>
                          <a:sym typeface="+mn-ea"/>
                        </a:rPr>
                        <a:t>restful</a:t>
                      </a:r>
                      <a:endParaRPr lang="en-US" sz="1100" b="0" i="0" u="none" strike="noStrike">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r>
                        <a:rPr lang="zh-CN" altLang="en-US" sz="1100" b="0" i="0" u="none" strike="noStrike" dirty="0">
                          <a:solidFill>
                            <a:schemeClr val="tx1"/>
                          </a:solidFill>
                          <a:effectLst/>
                          <a:latin typeface="宋体" pitchFamily="2" charset="-122"/>
                          <a:ea typeface="宋体" pitchFamily="2" charset="-122"/>
                        </a:rPr>
                        <a:t>系统</a:t>
                      </a:r>
                      <a:r>
                        <a:rPr lang="en-US" altLang="zh-CN" sz="1100" b="0" i="0" u="none" strike="noStrike" dirty="0">
                          <a:solidFill>
                            <a:schemeClr val="tx1"/>
                          </a:solidFill>
                          <a:effectLst/>
                          <a:latin typeface="宋体" pitchFamily="2" charset="-122"/>
                          <a:ea typeface="宋体" pitchFamily="2" charset="-122"/>
                        </a:rPr>
                        <a:t>2</a:t>
                      </a:r>
                    </a:p>
                  </a:txBody>
                  <a:tcPr marL="6204" marR="6204" marT="6204" marB="0" anchor="ctr"/>
                </a:tc>
                <a:tc>
                  <a:txBody>
                    <a:bodyPr/>
                    <a:lstStyle/>
                    <a:p>
                      <a:pPr algn="l" fontAlgn="ctr">
                        <a:buNone/>
                      </a:pPr>
                      <a:r>
                        <a:rPr lang="en-US" altLang="zh-CN" sz="1100" dirty="0">
                          <a:solidFill>
                            <a:schemeClr val="tx1"/>
                          </a:solidFill>
                          <a:effectLst/>
                          <a:latin typeface="宋体" pitchFamily="2" charset="-122"/>
                          <a:ea typeface="宋体" pitchFamily="2" charset="-122"/>
                          <a:sym typeface="+mn-ea"/>
                        </a:rPr>
                        <a:t>1/30</a:t>
                      </a:r>
                      <a:endParaRPr lang="en-US" altLang="zh-CN"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chemeClr val="tx1"/>
                          </a:solidFill>
                          <a:effectLst/>
                          <a:latin typeface="宋体" pitchFamily="2" charset="-122"/>
                          <a:ea typeface="宋体" pitchFamily="2" charset="-122"/>
                        </a:rPr>
                        <a:t>30000</a:t>
                      </a:r>
                    </a:p>
                  </a:txBody>
                  <a:tcPr marL="6204" marR="6204" marT="6204" marB="0" anchor="ctr"/>
                </a:tc>
                <a:tc>
                  <a:txBody>
                    <a:bodyPr/>
                    <a:lstStyle/>
                    <a:p>
                      <a:pPr algn="l" fontAlgn="ctr">
                        <a:buNone/>
                      </a:pPr>
                      <a:r>
                        <a:rPr lang="en-US" altLang="zh-CN" sz="1100" b="0" i="0" u="none" strike="noStrike" dirty="0">
                          <a:solidFill>
                            <a:schemeClr val="tx1"/>
                          </a:solidFill>
                          <a:effectLst/>
                          <a:latin typeface="宋体" pitchFamily="2" charset="-122"/>
                          <a:ea typeface="宋体" pitchFamily="2" charset="-122"/>
                        </a:rPr>
                        <a:t>32K</a:t>
                      </a:r>
                    </a:p>
                  </a:txBody>
                  <a:tcPr marL="6204" marR="6204" marT="6204" marB="0" anchor="ctr"/>
                </a:tc>
                <a:tc>
                  <a:txBody>
                    <a:bodyPr/>
                    <a:lstStyle/>
                    <a:p>
                      <a:pPr algn="l" fontAlgn="ctr"/>
                      <a:r>
                        <a:rPr lang="zh-CN" altLang="en-US" sz="1100" b="0" i="0" u="none" strike="noStrike" dirty="0">
                          <a:solidFill>
                            <a:schemeClr val="tx1"/>
                          </a:solidFill>
                          <a:effectLst/>
                          <a:latin typeface="宋体" pitchFamily="2" charset="-122"/>
                          <a:ea typeface="宋体" pitchFamily="2" charset="-122"/>
                        </a:rPr>
                        <a:t>物料数据</a:t>
                      </a:r>
                    </a:p>
                  </a:txBody>
                  <a:tcPr marL="6204" marR="6204" marT="6204" marB="0" anchor="ctr"/>
                </a:tc>
                <a:tc>
                  <a:txBody>
                    <a:bodyPr/>
                    <a:lstStyle/>
                    <a:p>
                      <a:pPr algn="l" fontAlgn="ctr"/>
                      <a:r>
                        <a:rPr lang="zh-CN" altLang="en-US" sz="1100">
                          <a:solidFill>
                            <a:schemeClr val="tx1"/>
                          </a:solidFill>
                          <a:effectLst/>
                          <a:latin typeface="宋体" pitchFamily="2" charset="-122"/>
                          <a:ea typeface="宋体" pitchFamily="2" charset="-122"/>
                          <a:sym typeface="+mn-ea"/>
                        </a:rPr>
                        <a:t>结果状态信息</a:t>
                      </a:r>
                      <a:endParaRPr lang="zh-CN" altLang="en-US" sz="1100" b="0" i="0" u="none" strike="noStrike">
                        <a:solidFill>
                          <a:schemeClr val="tx1"/>
                        </a:solidFill>
                        <a:effectLst/>
                        <a:latin typeface="宋体" pitchFamily="2" charset="-122"/>
                        <a:ea typeface="宋体" pitchFamily="2" charset="-122"/>
                        <a:sym typeface="+mn-ea"/>
                      </a:endParaRPr>
                    </a:p>
                  </a:txBody>
                  <a:tcPr marL="6204" marR="6204" marT="6204" marB="0" anchor="ctr"/>
                </a:tc>
                <a:extLst>
                  <a:ext uri="{0D108BD9-81ED-4DB2-BD59-A6C34878D82A}">
                    <a16:rowId xmlns:a16="http://schemas.microsoft.com/office/drawing/2014/main" val="10003"/>
                  </a:ext>
                </a:extLst>
              </a:tr>
              <a:tr h="355600">
                <a:tc>
                  <a:txBody>
                    <a:bodyPr/>
                    <a:lstStyle/>
                    <a:p>
                      <a:pPr algn="ctr" fontAlgn="ctr"/>
                      <a:r>
                        <a:rPr lang="zh-CN" altLang="en-US" sz="1100" dirty="0">
                          <a:solidFill>
                            <a:schemeClr val="tx1"/>
                          </a:solidFill>
                          <a:effectLst/>
                          <a:latin typeface="宋体" pitchFamily="2" charset="-122"/>
                          <a:ea typeface="宋体" pitchFamily="2" charset="-122"/>
                          <a:sym typeface="+mn-ea"/>
                        </a:rPr>
                        <a:t>进销存系统</a:t>
                      </a:r>
                      <a:endParaRPr lang="zh-CN" altLang="en-US"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ctr" fontAlgn="ctr"/>
                      <a:r>
                        <a:rPr lang="zh-CN" altLang="en-US" sz="1100" b="0" i="0" u="none" strike="noStrike">
                          <a:solidFill>
                            <a:schemeClr val="tx1"/>
                          </a:solidFill>
                          <a:effectLst/>
                          <a:latin typeface="宋体" pitchFamily="2" charset="-122"/>
                          <a:ea typeface="宋体" pitchFamily="2" charset="-122"/>
                        </a:rPr>
                        <a:t>消费方</a:t>
                      </a:r>
                    </a:p>
                  </a:txBody>
                  <a:tcPr marL="6204" marR="6204" marT="6204" marB="0" anchor="ctr"/>
                </a:tc>
                <a:tc>
                  <a:txBody>
                    <a:bodyPr/>
                    <a:lstStyle/>
                    <a:p>
                      <a:pPr algn="ctr" fontAlgn="ctr"/>
                      <a:r>
                        <a:rPr lang="zh-CN" altLang="en-US" sz="1100" dirty="0">
                          <a:solidFill>
                            <a:schemeClr val="tx1"/>
                          </a:solidFill>
                          <a:effectLst/>
                          <a:latin typeface="宋体" pitchFamily="2" charset="-122"/>
                          <a:ea typeface="宋体" pitchFamily="2" charset="-122"/>
                          <a:sym typeface="+mn-ea"/>
                        </a:rPr>
                        <a:t>企业主数据</a:t>
                      </a:r>
                      <a:endParaRPr lang="zh-CN" altLang="en-US"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ctr" fontAlgn="ctr"/>
                      <a:r>
                        <a:rPr lang="en-US" sz="1100">
                          <a:solidFill>
                            <a:schemeClr val="tx1"/>
                          </a:solidFill>
                          <a:effectLst/>
                          <a:latin typeface="宋体" pitchFamily="2" charset="-122"/>
                          <a:ea typeface="宋体" pitchFamily="2" charset="-122"/>
                          <a:sym typeface="+mn-ea"/>
                        </a:rPr>
                        <a:t>restful</a:t>
                      </a:r>
                      <a:endParaRPr lang="en-US" sz="1100" b="0" i="0" u="none" strike="noStrike">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r>
                        <a:rPr lang="zh-CN" altLang="en-US" sz="1100" dirty="0">
                          <a:solidFill>
                            <a:schemeClr val="tx1"/>
                          </a:solidFill>
                          <a:effectLst/>
                          <a:latin typeface="宋体" pitchFamily="2" charset="-122"/>
                          <a:ea typeface="宋体" pitchFamily="2" charset="-122"/>
                          <a:sym typeface="+mn-ea"/>
                        </a:rPr>
                        <a:t>系统</a:t>
                      </a:r>
                      <a:r>
                        <a:rPr lang="en-US" altLang="zh-CN" sz="1100" dirty="0">
                          <a:solidFill>
                            <a:schemeClr val="tx1"/>
                          </a:solidFill>
                          <a:effectLst/>
                          <a:latin typeface="宋体" pitchFamily="2" charset="-122"/>
                          <a:ea typeface="宋体" pitchFamily="2" charset="-122"/>
                          <a:sym typeface="+mn-ea"/>
                        </a:rPr>
                        <a:t>2</a:t>
                      </a:r>
                      <a:endParaRPr lang="en-US" altLang="zh-CN"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chemeClr val="tx1"/>
                          </a:solidFill>
                          <a:effectLst/>
                          <a:latin typeface="宋体" pitchFamily="2" charset="-122"/>
                          <a:ea typeface="宋体" pitchFamily="2" charset="-122"/>
                          <a:sym typeface="+mn-ea"/>
                        </a:rPr>
                        <a:t>1/30</a:t>
                      </a:r>
                      <a:endParaRPr lang="en-US" altLang="zh-CN"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chemeClr val="tx1"/>
                          </a:solidFill>
                          <a:effectLst/>
                          <a:latin typeface="宋体" pitchFamily="2" charset="-122"/>
                          <a:ea typeface="宋体" pitchFamily="2" charset="-122"/>
                        </a:rPr>
                        <a:t>2000</a:t>
                      </a:r>
                    </a:p>
                  </a:txBody>
                  <a:tcPr marL="6204" marR="6204" marT="6204" marB="0" anchor="ctr"/>
                </a:tc>
                <a:tc>
                  <a:txBody>
                    <a:bodyPr/>
                    <a:lstStyle/>
                    <a:p>
                      <a:pPr algn="l" fontAlgn="ctr">
                        <a:buNone/>
                      </a:pPr>
                      <a:r>
                        <a:rPr lang="en-US" altLang="zh-CN" sz="1100" dirty="0">
                          <a:solidFill>
                            <a:schemeClr val="tx1"/>
                          </a:solidFill>
                          <a:effectLst/>
                          <a:latin typeface="宋体" pitchFamily="2" charset="-122"/>
                          <a:ea typeface="宋体" pitchFamily="2" charset="-122"/>
                          <a:sym typeface="+mn-ea"/>
                        </a:rPr>
                        <a:t>20K</a:t>
                      </a:r>
                      <a:endParaRPr lang="en-US" altLang="zh-CN" sz="1100" b="0" i="0" u="none" strike="noStrike" dirty="0">
                        <a:solidFill>
                          <a:schemeClr val="tx1"/>
                        </a:solidFill>
                        <a:effectLst/>
                        <a:latin typeface="宋体" pitchFamily="2" charset="-122"/>
                        <a:ea typeface="宋体" pitchFamily="2" charset="-122"/>
                        <a:sym typeface="+mn-ea"/>
                      </a:endParaRPr>
                    </a:p>
                  </a:txBody>
                  <a:tcPr marL="6204" marR="6204" marT="6204" marB="0" anchor="ctr"/>
                </a:tc>
                <a:tc>
                  <a:txBody>
                    <a:bodyPr/>
                    <a:lstStyle/>
                    <a:p>
                      <a:pPr algn="l" fontAlgn="ctr"/>
                      <a:r>
                        <a:rPr lang="zh-CN" altLang="en-US" sz="1100" b="0" i="0" u="none" strike="noStrike">
                          <a:solidFill>
                            <a:schemeClr val="tx1"/>
                          </a:solidFill>
                          <a:effectLst/>
                          <a:latin typeface="宋体" pitchFamily="2" charset="-122"/>
                          <a:ea typeface="宋体" pitchFamily="2" charset="-122"/>
                        </a:rPr>
                        <a:t>客户数据</a:t>
                      </a:r>
                    </a:p>
                  </a:txBody>
                  <a:tcPr marL="6204" marR="6204" marT="6204" marB="0" anchor="ctr"/>
                </a:tc>
                <a:tc>
                  <a:txBody>
                    <a:bodyPr/>
                    <a:lstStyle/>
                    <a:p>
                      <a:pPr algn="l" fontAlgn="ctr"/>
                      <a:r>
                        <a:rPr lang="zh-CN" altLang="en-US" sz="1100">
                          <a:solidFill>
                            <a:schemeClr val="tx1"/>
                          </a:solidFill>
                          <a:effectLst/>
                          <a:latin typeface="宋体" pitchFamily="2" charset="-122"/>
                          <a:ea typeface="宋体" pitchFamily="2" charset="-122"/>
                          <a:sym typeface="+mn-ea"/>
                        </a:rPr>
                        <a:t>结果状态信息</a:t>
                      </a:r>
                      <a:endParaRPr lang="zh-CN" altLang="en-US" sz="1100" b="0" i="0" u="none" strike="noStrike">
                        <a:solidFill>
                          <a:schemeClr val="tx1"/>
                        </a:solidFill>
                        <a:effectLst/>
                        <a:latin typeface="宋体" pitchFamily="2" charset="-122"/>
                        <a:ea typeface="宋体" pitchFamily="2" charset="-122"/>
                        <a:sym typeface="+mn-ea"/>
                      </a:endParaRPr>
                    </a:p>
                  </a:txBody>
                  <a:tcPr marL="6204" marR="6204" marT="6204" marB="0" anchor="ctr"/>
                </a:tc>
                <a:extLst>
                  <a:ext uri="{0D108BD9-81ED-4DB2-BD59-A6C34878D82A}">
                    <a16:rowId xmlns:a16="http://schemas.microsoft.com/office/drawing/2014/main" val="10004"/>
                  </a:ext>
                </a:extLst>
              </a:tr>
              <a:tr h="383540">
                <a:tc>
                  <a:txBody>
                    <a:bodyPr/>
                    <a:lstStyle/>
                    <a:p>
                      <a:pPr algn="ctr" fontAlgn="ctr"/>
                      <a:r>
                        <a:rPr lang="en-US" altLang="zh-CN" sz="1100" b="0" i="0" u="none" strike="noStrike" dirty="0">
                          <a:solidFill>
                            <a:srgbClr val="000000"/>
                          </a:solidFill>
                          <a:effectLst/>
                          <a:latin typeface="宋体" pitchFamily="2" charset="-122"/>
                          <a:ea typeface="宋体" pitchFamily="2" charset="-122"/>
                        </a:rPr>
                        <a:t>BOP</a:t>
                      </a:r>
                      <a:r>
                        <a:rPr lang="zh-CN" altLang="en-US" sz="1100" b="0" i="0" u="none" strike="noStrike" dirty="0">
                          <a:solidFill>
                            <a:srgbClr val="000000"/>
                          </a:solidFill>
                          <a:effectLst/>
                          <a:latin typeface="宋体" pitchFamily="2" charset="-122"/>
                          <a:ea typeface="宋体" pitchFamily="2" charset="-122"/>
                        </a:rPr>
                        <a:t>系统</a:t>
                      </a:r>
                    </a:p>
                  </a:txBody>
                  <a:tcPr marL="6204" marR="6204" marT="6204" marB="0" anchor="ctr"/>
                </a:tc>
                <a:tc>
                  <a:txBody>
                    <a:bodyPr/>
                    <a:lstStyle/>
                    <a:p>
                      <a:pPr algn="ctr" fontAlgn="ctr"/>
                      <a:r>
                        <a:rPr lang="zh-CN" altLang="en-US" sz="1100" b="0" i="0" u="none" strike="noStrike">
                          <a:solidFill>
                            <a:srgbClr val="000000"/>
                          </a:solidFill>
                          <a:effectLst/>
                          <a:latin typeface="宋体" pitchFamily="2" charset="-122"/>
                          <a:ea typeface="宋体" pitchFamily="2" charset="-122"/>
                        </a:rPr>
                        <a:t>提供方</a:t>
                      </a:r>
                    </a:p>
                  </a:txBody>
                  <a:tcPr marL="6204" marR="6204" marT="6204" marB="0" anchor="ctr"/>
                </a:tc>
                <a:tc>
                  <a:txBody>
                    <a:bodyPr/>
                    <a:lstStyle/>
                    <a:p>
                      <a:pPr algn="ctr" fontAlgn="ctr"/>
                      <a:r>
                        <a:rPr lang="zh-CN" altLang="en-US" sz="1100" b="0" i="0" u="none" strike="noStrike">
                          <a:solidFill>
                            <a:srgbClr val="000000"/>
                          </a:solidFill>
                          <a:effectLst/>
                          <a:latin typeface="宋体" pitchFamily="2" charset="-122"/>
                          <a:ea typeface="宋体" pitchFamily="2" charset="-122"/>
                        </a:rPr>
                        <a:t>订单查询接口</a:t>
                      </a:r>
                    </a:p>
                  </a:txBody>
                  <a:tcPr marL="6204" marR="6204" marT="6204" marB="0" anchor="ctr"/>
                </a:tc>
                <a:tc>
                  <a:txBody>
                    <a:bodyPr/>
                    <a:lstStyle/>
                    <a:p>
                      <a:pPr algn="ctr" fontAlgn="ctr"/>
                      <a:r>
                        <a:rPr lang="en-US" sz="1100">
                          <a:solidFill>
                            <a:srgbClr val="000000"/>
                          </a:solidFill>
                          <a:effectLst/>
                          <a:latin typeface="宋体" pitchFamily="2" charset="-122"/>
                          <a:ea typeface="宋体" pitchFamily="2" charset="-122"/>
                          <a:sym typeface="+mn-ea"/>
                        </a:rPr>
                        <a:t>restful</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系统</a:t>
                      </a:r>
                      <a:r>
                        <a:rPr lang="en-US" altLang="zh-CN" sz="1100" b="0" i="0" u="none" strike="noStrike" dirty="0">
                          <a:solidFill>
                            <a:srgbClr val="000000"/>
                          </a:solidFill>
                          <a:effectLst/>
                          <a:latin typeface="宋体" pitchFamily="2" charset="-122"/>
                          <a:ea typeface="宋体" pitchFamily="2" charset="-122"/>
                        </a:rPr>
                        <a:t>3</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500/15000</a:t>
                      </a: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32K</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订单号</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订单数据信息</a:t>
                      </a:r>
                    </a:p>
                  </a:txBody>
                  <a:tcPr marL="6204" marR="6204" marT="6204" marB="0" anchor="ctr"/>
                </a:tc>
                <a:extLst>
                  <a:ext uri="{0D108BD9-81ED-4DB2-BD59-A6C34878D82A}">
                    <a16:rowId xmlns:a16="http://schemas.microsoft.com/office/drawing/2014/main" val="10005"/>
                  </a:ext>
                </a:extLst>
              </a:tr>
              <a:tr h="308610">
                <a:tc>
                  <a:txBody>
                    <a:bodyPr/>
                    <a:lstStyle/>
                    <a:p>
                      <a:pPr algn="ctr" fontAlgn="ctr">
                        <a:buNone/>
                      </a:pPr>
                      <a:r>
                        <a:rPr lang="en-US" altLang="zh-CN" sz="1100" dirty="0">
                          <a:solidFill>
                            <a:srgbClr val="000000"/>
                          </a:solidFill>
                          <a:effectLst/>
                          <a:latin typeface="宋体" pitchFamily="2" charset="-122"/>
                          <a:ea typeface="宋体" pitchFamily="2" charset="-122"/>
                          <a:sym typeface="+mn-ea"/>
                        </a:rPr>
                        <a:t>BOP</a:t>
                      </a:r>
                      <a:r>
                        <a:rPr lang="zh-CN" altLang="en-US" sz="1100" dirty="0">
                          <a:solidFill>
                            <a:srgbClr val="000000"/>
                          </a:solidFill>
                          <a:effectLst/>
                          <a:latin typeface="宋体" pitchFamily="2" charset="-122"/>
                          <a:ea typeface="宋体" pitchFamily="2" charset="-122"/>
                          <a:sym typeface="+mn-ea"/>
                        </a:rPr>
                        <a:t>系统</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客户分级查询接口</a:t>
                      </a:r>
                    </a:p>
                  </a:txBody>
                  <a:tcPr marL="6204" marR="6204" marT="6204" marB="0" anchor="ctr"/>
                </a:tc>
                <a:tc>
                  <a:txBody>
                    <a:bodyPr/>
                    <a:lstStyle/>
                    <a:p>
                      <a:pPr algn="ctr" fontAlgn="ctr"/>
                      <a:r>
                        <a:rPr lang="en-US" sz="1100" b="0" i="0" u="none" strike="noStrike">
                          <a:solidFill>
                            <a:srgbClr val="000000"/>
                          </a:solidFill>
                          <a:effectLst/>
                          <a:latin typeface="宋体" pitchFamily="2" charset="-122"/>
                          <a:ea typeface="宋体" pitchFamily="2" charset="-122"/>
                        </a:rPr>
                        <a:t>restful</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系统</a:t>
                      </a:r>
                      <a:r>
                        <a:rPr lang="en-US" altLang="zh-CN" sz="1100" b="0" i="0" u="none" strike="noStrike" dirty="0">
                          <a:solidFill>
                            <a:srgbClr val="000000"/>
                          </a:solidFill>
                          <a:effectLst/>
                          <a:latin typeface="宋体" pitchFamily="2" charset="-122"/>
                          <a:ea typeface="宋体" pitchFamily="2" charset="-122"/>
                        </a:rPr>
                        <a:t>3</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20K</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时间范围</a:t>
                      </a:r>
                    </a:p>
                  </a:txBody>
                  <a:tcPr marL="6204" marR="6204" marT="6204" marB="0" anchor="ctr"/>
                </a:tc>
                <a:tc>
                  <a:txBody>
                    <a:bodyPr/>
                    <a:lstStyle/>
                    <a:p>
                      <a:pPr algn="l" fontAlgn="ctr">
                        <a:buNone/>
                      </a:pPr>
                      <a:r>
                        <a:rPr lang="zh-CN" altLang="en-US" sz="1100">
                          <a:solidFill>
                            <a:srgbClr val="000000"/>
                          </a:solidFill>
                          <a:effectLst/>
                          <a:latin typeface="宋体" pitchFamily="2" charset="-122"/>
                          <a:ea typeface="宋体" pitchFamily="2" charset="-122"/>
                          <a:sym typeface="+mn-ea"/>
                        </a:rPr>
                        <a:t>客户分级信息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06"/>
                  </a:ext>
                </a:extLst>
              </a:tr>
              <a:tr h="341630">
                <a:tc>
                  <a:txBody>
                    <a:bodyPr/>
                    <a:lstStyle/>
                    <a:p>
                      <a:pPr algn="ctr" fontAlgn="ctr">
                        <a:buNone/>
                      </a:pPr>
                      <a:r>
                        <a:rPr lang="en-US" altLang="zh-CN" sz="1100" dirty="0">
                          <a:solidFill>
                            <a:srgbClr val="000000"/>
                          </a:solidFill>
                          <a:effectLst/>
                          <a:latin typeface="宋体" pitchFamily="2" charset="-122"/>
                          <a:ea typeface="宋体" pitchFamily="2" charset="-122"/>
                          <a:sym typeface="+mn-ea"/>
                        </a:rPr>
                        <a:t>BOP</a:t>
                      </a:r>
                      <a:r>
                        <a:rPr lang="zh-CN" altLang="en-US" sz="1100" dirty="0">
                          <a:solidFill>
                            <a:srgbClr val="000000"/>
                          </a:solidFill>
                          <a:effectLst/>
                          <a:latin typeface="宋体" pitchFamily="2" charset="-122"/>
                          <a:ea typeface="宋体" pitchFamily="2" charset="-122"/>
                          <a:sym typeface="+mn-ea"/>
                        </a:rPr>
                        <a:t>系统</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查询运输产品剩余次数</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3</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sz="1100" b="0" i="0" u="none" strike="noStrike" dirty="0">
                          <a:solidFill>
                            <a:srgbClr val="000000"/>
                          </a:solidFill>
                          <a:effectLst/>
                          <a:latin typeface="宋体" pitchFamily="2" charset="-122"/>
                          <a:ea typeface="宋体" pitchFamily="2" charset="-122"/>
                        </a:rPr>
                        <a:t>12</a:t>
                      </a:r>
                      <a:r>
                        <a:rPr lang="en-US" altLang="zh-CN" sz="1100" b="0" i="0" u="none" strike="noStrike" dirty="0">
                          <a:solidFill>
                            <a:srgbClr val="000000"/>
                          </a:solidFill>
                          <a:effectLst/>
                          <a:latin typeface="宋体" pitchFamily="2" charset="-122"/>
                          <a:ea typeface="宋体" pitchFamily="2" charset="-122"/>
                        </a:rPr>
                        <a:t>/360(2</a:t>
                      </a:r>
                      <a:r>
                        <a:rPr lang="zh-CN" altLang="en-US" sz="1100" b="0" i="0" u="none" strike="noStrike" dirty="0">
                          <a:solidFill>
                            <a:srgbClr val="000000"/>
                          </a:solidFill>
                          <a:effectLst/>
                          <a:latin typeface="宋体" pitchFamily="2" charset="-122"/>
                          <a:ea typeface="宋体" pitchFamily="2" charset="-122"/>
                        </a:rPr>
                        <a:t>小时</a:t>
                      </a:r>
                      <a:r>
                        <a:rPr lang="en-US" altLang="zh-CN" sz="1100" b="0" i="0" u="none" strike="noStrike" dirty="0">
                          <a:solidFill>
                            <a:srgbClr val="000000"/>
                          </a:solidFill>
                          <a:effectLst/>
                          <a:latin typeface="宋体" pitchFamily="2" charset="-122"/>
                          <a:ea typeface="宋体" pitchFamily="2" charset="-122"/>
                        </a:rPr>
                        <a:t>/</a:t>
                      </a:r>
                      <a:r>
                        <a:rPr lang="zh-CN" altLang="en-US" sz="1100" b="0" i="0" u="none" strike="noStrike" dirty="0">
                          <a:solidFill>
                            <a:srgbClr val="000000"/>
                          </a:solidFill>
                          <a:effectLst/>
                          <a:latin typeface="宋体" pitchFamily="2" charset="-122"/>
                          <a:ea typeface="宋体" pitchFamily="2" charset="-122"/>
                        </a:rPr>
                        <a:t>次）</a:t>
                      </a: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144/4320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40K</a:t>
                      </a: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时间范围</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a:solidFill>
                            <a:srgbClr val="000000"/>
                          </a:solidFill>
                          <a:effectLst/>
                          <a:latin typeface="宋体" pitchFamily="2" charset="-122"/>
                          <a:ea typeface="宋体" pitchFamily="2" charset="-122"/>
                          <a:sym typeface="+mn-ea"/>
                        </a:rPr>
                        <a:t>客户分级运输产品信息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07"/>
                  </a:ext>
                </a:extLst>
              </a:tr>
              <a:tr h="341630">
                <a:tc>
                  <a:txBody>
                    <a:bodyPr/>
                    <a:lstStyle/>
                    <a:p>
                      <a:pPr algn="ctr" fontAlgn="ctr">
                        <a:buNone/>
                      </a:pPr>
                      <a:r>
                        <a:rPr lang="en-US" altLang="zh-CN" sz="1100" dirty="0">
                          <a:solidFill>
                            <a:srgbClr val="000000"/>
                          </a:solidFill>
                          <a:effectLst/>
                          <a:latin typeface="宋体" pitchFamily="2" charset="-122"/>
                          <a:ea typeface="宋体" pitchFamily="2" charset="-122"/>
                          <a:sym typeface="+mn-ea"/>
                        </a:rPr>
                        <a:t>BOP</a:t>
                      </a:r>
                      <a:r>
                        <a:rPr lang="zh-CN" altLang="en-US" sz="1100" dirty="0">
                          <a:solidFill>
                            <a:srgbClr val="000000"/>
                          </a:solidFill>
                          <a:effectLst/>
                          <a:latin typeface="宋体" pitchFamily="2" charset="-122"/>
                          <a:ea typeface="宋体" pitchFamily="2" charset="-122"/>
                          <a:sym typeface="+mn-ea"/>
                        </a:rPr>
                        <a:t>系统</a:t>
                      </a:r>
                      <a:endParaRPr lang="en-US" altLang="zh-CN"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r>
                        <a:rPr lang="zh-CN" altLang="en-US" sz="1100">
                          <a:solidFill>
                            <a:srgbClr val="000000"/>
                          </a:solidFill>
                          <a:effectLst/>
                          <a:latin typeface="宋体" pitchFamily="2" charset="-122"/>
                          <a:ea typeface="宋体" pitchFamily="2" charset="-122"/>
                          <a:sym typeface="+mn-ea"/>
                        </a:rPr>
                        <a:t>提供方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en-US" altLang="zh-CN" sz="1100" b="0" i="0" u="none" strike="noStrike">
                          <a:solidFill>
                            <a:srgbClr val="000000"/>
                          </a:solidFill>
                          <a:effectLst/>
                          <a:latin typeface="宋体" pitchFamily="2" charset="-122"/>
                          <a:ea typeface="宋体" pitchFamily="2" charset="-122"/>
                        </a:rPr>
                        <a:t> </a:t>
                      </a:r>
                      <a:r>
                        <a:rPr lang="zh-CN" altLang="en-US" sz="1100" b="0" i="0" u="none" strike="noStrike">
                          <a:solidFill>
                            <a:srgbClr val="000000"/>
                          </a:solidFill>
                          <a:effectLst/>
                          <a:latin typeface="宋体" pitchFamily="2" charset="-122"/>
                          <a:ea typeface="宋体" pitchFamily="2" charset="-122"/>
                        </a:rPr>
                        <a:t>发运信息回写接口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webservice</a:t>
                      </a: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3</a:t>
                      </a:r>
                      <a:endParaRPr lang="en-US" altLang="zh-CN"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sym typeface="+mn-ea"/>
                        </a:rPr>
                        <a:t>10K</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发货单号</a:t>
                      </a: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结果状态信息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08"/>
                  </a:ext>
                </a:extLst>
              </a:tr>
              <a:tr h="307340">
                <a:tc>
                  <a:txBody>
                    <a:bodyPr/>
                    <a:lstStyle/>
                    <a:p>
                      <a:pPr algn="ctr" fontAlgn="ctr">
                        <a:buNone/>
                      </a:pPr>
                      <a:r>
                        <a:rPr lang="en-US" altLang="zh-CN" sz="1100" dirty="0">
                          <a:solidFill>
                            <a:srgbClr val="000000"/>
                          </a:solidFill>
                          <a:effectLst/>
                          <a:latin typeface="宋体" pitchFamily="2" charset="-122"/>
                          <a:ea typeface="宋体" pitchFamily="2" charset="-122"/>
                          <a:sym typeface="+mn-ea"/>
                        </a:rPr>
                        <a:t>BOP</a:t>
                      </a:r>
                      <a:r>
                        <a:rPr lang="zh-CN" altLang="en-US" sz="1100" dirty="0">
                          <a:solidFill>
                            <a:srgbClr val="000000"/>
                          </a:solidFill>
                          <a:effectLst/>
                          <a:latin typeface="宋体" pitchFamily="2" charset="-122"/>
                          <a:ea typeface="宋体" pitchFamily="2" charset="-122"/>
                          <a:sym typeface="+mn-ea"/>
                        </a:rPr>
                        <a:t>系统</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物流节点在途查询</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3</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sym typeface="+mn-ea"/>
                        </a:rPr>
                        <a:t>40K</a:t>
                      </a: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ERP</a:t>
                      </a:r>
                      <a:r>
                        <a:rPr lang="zh-CN" altLang="en-US" sz="1100" b="0" i="0" u="none" strike="noStrike" dirty="0">
                          <a:solidFill>
                            <a:srgbClr val="000000"/>
                          </a:solidFill>
                          <a:effectLst/>
                          <a:latin typeface="宋体" pitchFamily="2" charset="-122"/>
                          <a:ea typeface="宋体" pitchFamily="2" charset="-122"/>
                        </a:rPr>
                        <a:t>订单号</a:t>
                      </a:r>
                    </a:p>
                  </a:txBody>
                  <a:tcPr marL="6204" marR="6204" marT="6204" marB="0" anchor="ctr"/>
                </a:tc>
                <a:tc>
                  <a:txBody>
                    <a:bodyPr/>
                    <a:lstStyle/>
                    <a:p>
                      <a:pPr algn="l" fontAlgn="ctr">
                        <a:buNone/>
                      </a:pPr>
                      <a:r>
                        <a:rPr lang="zh-CN" altLang="en-US" sz="1100">
                          <a:solidFill>
                            <a:srgbClr val="000000"/>
                          </a:solidFill>
                          <a:effectLst/>
                          <a:latin typeface="宋体" pitchFamily="2" charset="-122"/>
                          <a:ea typeface="宋体" pitchFamily="2" charset="-122"/>
                          <a:sym typeface="+mn-ea"/>
                        </a:rPr>
                        <a:t>物流节点信息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09"/>
                  </a:ext>
                </a:extLst>
              </a:tr>
              <a:tr h="343535">
                <a:tc>
                  <a:txBody>
                    <a:bodyPr/>
                    <a:lstStyle/>
                    <a:p>
                      <a:pPr algn="ctr" fontAlgn="ctr">
                        <a:buNone/>
                      </a:pPr>
                      <a:r>
                        <a:rPr lang="en-US" altLang="zh-CN" sz="1100" dirty="0">
                          <a:solidFill>
                            <a:srgbClr val="000000"/>
                          </a:solidFill>
                          <a:effectLst/>
                          <a:latin typeface="宋体" pitchFamily="2" charset="-122"/>
                          <a:ea typeface="宋体" pitchFamily="2" charset="-122"/>
                          <a:sym typeface="+mn-ea"/>
                        </a:rPr>
                        <a:t>BOP</a:t>
                      </a:r>
                      <a:r>
                        <a:rPr lang="zh-CN" altLang="en-US" sz="1100" dirty="0">
                          <a:solidFill>
                            <a:srgbClr val="000000"/>
                          </a:solidFill>
                          <a:effectLst/>
                          <a:latin typeface="宋体" pitchFamily="2" charset="-122"/>
                          <a:ea typeface="宋体" pitchFamily="2" charset="-122"/>
                          <a:sym typeface="+mn-ea"/>
                        </a:rPr>
                        <a:t>系统</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退货申请接口</a:t>
                      </a:r>
                    </a:p>
                  </a:txBody>
                  <a:tcPr marL="6204" marR="6204" marT="6204" marB="0" anchor="ctr"/>
                </a:tc>
                <a:tc>
                  <a:txBody>
                    <a:bodyPr/>
                    <a:lstStyle/>
                    <a:p>
                      <a:pPr algn="ctr" fontAlgn="ctr"/>
                      <a:r>
                        <a:rPr lang="en-US" sz="1100" b="0" i="0" u="none" strike="noStrike">
                          <a:solidFill>
                            <a:srgbClr val="000000"/>
                          </a:solidFill>
                          <a:effectLst/>
                          <a:latin typeface="宋体" pitchFamily="2" charset="-122"/>
                          <a:ea typeface="宋体" pitchFamily="2" charset="-122"/>
                        </a:rPr>
                        <a:t>restful</a:t>
                      </a:r>
                    </a:p>
                  </a:txBody>
                  <a:tcPr marL="6204" marR="6204" marT="6204" marB="0" anchor="ctr"/>
                </a:tc>
                <a:tc>
                  <a:txBody>
                    <a:bodyPr/>
                    <a:lstStyle/>
                    <a:p>
                      <a:pPr algn="l" fontAlgn="ctr"/>
                      <a:r>
                        <a:rPr lang="zh-CN" altLang="en-US" sz="1100" b="0" i="0" u="none" strike="noStrike" dirty="0">
                          <a:solidFill>
                            <a:srgbClr val="000000"/>
                          </a:solidFill>
                          <a:effectLst/>
                          <a:latin typeface="宋体" pitchFamily="2" charset="-122"/>
                          <a:ea typeface="宋体" pitchFamily="2" charset="-122"/>
                        </a:rPr>
                        <a:t>系统</a:t>
                      </a:r>
                      <a:r>
                        <a:rPr lang="en-US" altLang="zh-CN" sz="1100" b="0" i="0" u="none" strike="noStrike" dirty="0">
                          <a:solidFill>
                            <a:srgbClr val="000000"/>
                          </a:solidFill>
                          <a:effectLst/>
                          <a:latin typeface="宋体" pitchFamily="2" charset="-122"/>
                          <a:ea typeface="宋体" pitchFamily="2" charset="-122"/>
                        </a:rPr>
                        <a:t>3</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30/</a:t>
                      </a:r>
                      <a:r>
                        <a:rPr lang="en-US" altLang="zh-CN" sz="1100" dirty="0">
                          <a:solidFill>
                            <a:srgbClr val="000000"/>
                          </a:solidFill>
                          <a:effectLst/>
                          <a:latin typeface="宋体" pitchFamily="2" charset="-122"/>
                          <a:ea typeface="宋体" pitchFamily="2" charset="-122"/>
                          <a:sym typeface="+mn-ea"/>
                        </a:rPr>
                        <a:t>360</a:t>
                      </a:r>
                      <a:endParaRPr lang="en-US" altLang="zh-CN"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30/360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20K</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退货申请信息</a:t>
                      </a:r>
                    </a:p>
                  </a:txBody>
                  <a:tcPr marL="6204" marR="6204" marT="6204" marB="0" anchor="ctr"/>
                </a:tc>
                <a:tc>
                  <a:txBody>
                    <a:bodyPr/>
                    <a:lstStyle/>
                    <a:p>
                      <a:pPr algn="l" fontAlgn="ctr">
                        <a:buNone/>
                      </a:pPr>
                      <a:r>
                        <a:rPr lang="zh-CN" altLang="en-US" sz="1100">
                          <a:solidFill>
                            <a:srgbClr val="000000"/>
                          </a:solidFill>
                          <a:effectLst/>
                          <a:latin typeface="宋体" pitchFamily="2" charset="-122"/>
                          <a:ea typeface="宋体" pitchFamily="2" charset="-122"/>
                          <a:sym typeface="+mn-ea"/>
                        </a:rPr>
                        <a:t>结果状态信息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10"/>
                  </a:ext>
                </a:extLst>
              </a:tr>
              <a:tr h="354965">
                <a:tc>
                  <a:txBody>
                    <a:bodyPr/>
                    <a:lstStyle/>
                    <a:p>
                      <a:pPr algn="ctr" fontAlgn="ctr">
                        <a:buNone/>
                      </a:pPr>
                      <a:r>
                        <a:rPr lang="zh-CN" altLang="en-US" sz="1100" b="0" i="0" u="none" strike="noStrike" dirty="0">
                          <a:solidFill>
                            <a:srgbClr val="000000"/>
                          </a:solidFill>
                          <a:effectLst/>
                          <a:latin typeface="宋体" pitchFamily="2" charset="-122"/>
                          <a:ea typeface="宋体" pitchFamily="2" charset="-122"/>
                        </a:rPr>
                        <a:t>英克</a:t>
                      </a:r>
                      <a:r>
                        <a:rPr lang="en-US" altLang="zh-CN" sz="1100" b="0" i="0" u="none" strike="noStrike" dirty="0">
                          <a:solidFill>
                            <a:srgbClr val="000000"/>
                          </a:solidFill>
                          <a:effectLst/>
                          <a:latin typeface="宋体" pitchFamily="2" charset="-122"/>
                          <a:ea typeface="宋体" pitchFamily="2" charset="-122"/>
                        </a:rPr>
                        <a:t>WMS</a:t>
                      </a: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发货单下发接口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4</a:t>
                      </a:r>
                      <a:endParaRPr lang="en-US" altLang="zh-CN" sz="1100" b="0" i="0" u="none" strike="noStrike" dirty="0">
                        <a:solidFill>
                          <a:srgbClr val="000000"/>
                        </a:solidFill>
                        <a:effectLst/>
                        <a:latin typeface="宋体" pitchFamily="2" charset="-122"/>
                        <a:ea typeface="宋体" pitchFamily="2" charset="-122"/>
                      </a:endParaRPr>
                    </a:p>
                    <a:p>
                      <a:pPr algn="l" fontAlgn="ctr">
                        <a:buNone/>
                      </a:pP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100/3000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1000K</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发货单信息</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结果状态信息</a:t>
                      </a:r>
                    </a:p>
                  </a:txBody>
                  <a:tcPr marL="6204" marR="6204" marT="6204" marB="0" anchor="ctr"/>
                </a:tc>
                <a:extLst>
                  <a:ext uri="{0D108BD9-81ED-4DB2-BD59-A6C34878D82A}">
                    <a16:rowId xmlns:a16="http://schemas.microsoft.com/office/drawing/2014/main" val="10011"/>
                  </a:ext>
                </a:extLst>
              </a:tr>
              <a:tr h="350520">
                <a:tc>
                  <a:txBody>
                    <a:bodyPr/>
                    <a:lstStyle/>
                    <a:p>
                      <a:pPr algn="ctr" fontAlgn="ctr">
                        <a:buNone/>
                      </a:pPr>
                      <a:r>
                        <a:rPr lang="zh-CN" altLang="en-US" sz="1100" dirty="0">
                          <a:solidFill>
                            <a:srgbClr val="000000"/>
                          </a:solidFill>
                          <a:effectLst/>
                          <a:latin typeface="宋体" pitchFamily="2" charset="-122"/>
                          <a:ea typeface="宋体" pitchFamily="2" charset="-122"/>
                          <a:sym typeface="+mn-ea"/>
                        </a:rPr>
                        <a:t>英克</a:t>
                      </a:r>
                      <a:r>
                        <a:rPr lang="en-US" altLang="zh-CN" sz="1100" dirty="0">
                          <a:solidFill>
                            <a:srgbClr val="000000"/>
                          </a:solidFill>
                          <a:effectLst/>
                          <a:latin typeface="宋体" pitchFamily="2" charset="-122"/>
                          <a:ea typeface="宋体" pitchFamily="2" charset="-122"/>
                          <a:sym typeface="+mn-ea"/>
                        </a:rPr>
                        <a:t>WMS</a:t>
                      </a:r>
                      <a:endParaRPr lang="en-US" altLang="zh-CN"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r>
                        <a:rPr lang="zh-CN" altLang="en-US" sz="1100">
                          <a:solidFill>
                            <a:srgbClr val="000000"/>
                          </a:solidFill>
                          <a:effectLst/>
                          <a:latin typeface="宋体" pitchFamily="2" charset="-122"/>
                          <a:ea typeface="宋体" pitchFamily="2" charset="-122"/>
                          <a:sym typeface="+mn-ea"/>
                        </a:rPr>
                        <a:t>提供方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en-US" altLang="zh-CN" sz="1100" b="0" i="0" u="none" strike="noStrike">
                          <a:solidFill>
                            <a:srgbClr val="000000"/>
                          </a:solidFill>
                          <a:effectLst/>
                          <a:latin typeface="宋体" pitchFamily="2" charset="-122"/>
                          <a:ea typeface="宋体" pitchFamily="2" charset="-122"/>
                        </a:rPr>
                        <a:t> </a:t>
                      </a:r>
                      <a:r>
                        <a:rPr lang="zh-CN" altLang="en-US" sz="1100" b="0" i="0" u="none" strike="noStrike">
                          <a:solidFill>
                            <a:srgbClr val="000000"/>
                          </a:solidFill>
                          <a:effectLst/>
                          <a:latin typeface="宋体" pitchFamily="2" charset="-122"/>
                          <a:ea typeface="宋体" pitchFamily="2" charset="-122"/>
                        </a:rPr>
                        <a:t>发运信息回写接口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webservice</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4</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rPr>
                        <a:t>30K</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发货单号</a:t>
                      </a: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结果状态信息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12"/>
                  </a:ext>
                </a:extLst>
              </a:tr>
              <a:tr h="361315">
                <a:tc>
                  <a:txBody>
                    <a:bodyPr/>
                    <a:lstStyle/>
                    <a:p>
                      <a:pPr algn="ctr" fontAlgn="ctr">
                        <a:buNone/>
                      </a:pPr>
                      <a:r>
                        <a:rPr lang="zh-CN" altLang="en-US" sz="1100" b="0" i="0" u="none" strike="noStrike" dirty="0">
                          <a:solidFill>
                            <a:srgbClr val="000000"/>
                          </a:solidFill>
                          <a:effectLst/>
                          <a:latin typeface="宋体" pitchFamily="2" charset="-122"/>
                          <a:ea typeface="宋体" pitchFamily="2" charset="-122"/>
                        </a:rPr>
                        <a:t>三方、快递系统</a:t>
                      </a: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获取未发货的运单接口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5</a:t>
                      </a:r>
                      <a:endParaRPr lang="en-US" altLang="zh-CN"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5760/172800</a:t>
                      </a:r>
                      <a:r>
                        <a:rPr lang="zh-CN" altLang="en-US" sz="1100" dirty="0">
                          <a:solidFill>
                            <a:srgbClr val="000000"/>
                          </a:solidFill>
                          <a:effectLst/>
                          <a:latin typeface="宋体" pitchFamily="2" charset="-122"/>
                          <a:ea typeface="宋体" pitchFamily="2" charset="-122"/>
                          <a:sym typeface="+mn-ea"/>
                        </a:rPr>
                        <a:t>（</a:t>
                      </a:r>
                      <a:r>
                        <a:rPr lang="en-US" altLang="zh-CN" sz="1100" dirty="0">
                          <a:solidFill>
                            <a:srgbClr val="000000"/>
                          </a:solidFill>
                          <a:effectLst/>
                          <a:latin typeface="宋体" pitchFamily="2" charset="-122"/>
                          <a:ea typeface="宋体" pitchFamily="2" charset="-122"/>
                          <a:sym typeface="+mn-ea"/>
                        </a:rPr>
                        <a:t>1</a:t>
                      </a:r>
                      <a:r>
                        <a:rPr lang="zh-CN" altLang="en-US" sz="1100" dirty="0">
                          <a:solidFill>
                            <a:srgbClr val="000000"/>
                          </a:solidFill>
                          <a:effectLst/>
                          <a:latin typeface="宋体" pitchFamily="2" charset="-122"/>
                          <a:ea typeface="宋体" pitchFamily="2" charset="-122"/>
                          <a:sym typeface="+mn-ea"/>
                        </a:rPr>
                        <a:t>分钟一次</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5760/172800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sym typeface="+mn-ea"/>
                        </a:rPr>
                        <a:t>120K</a:t>
                      </a: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承运商账号、</a:t>
                      </a:r>
                      <a:r>
                        <a:rPr lang="en-US" altLang="zh-CN" sz="1100" b="0" i="0" u="none" strike="noStrike" dirty="0">
                          <a:solidFill>
                            <a:srgbClr val="000000"/>
                          </a:solidFill>
                          <a:effectLst/>
                          <a:latin typeface="宋体" pitchFamily="2" charset="-122"/>
                          <a:ea typeface="宋体" pitchFamily="2" charset="-122"/>
                        </a:rPr>
                        <a:t>AppID</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快递数据信息</a:t>
                      </a:r>
                    </a:p>
                  </a:txBody>
                  <a:tcPr marL="6204" marR="6204" marT="6204" marB="0" anchor="ctr"/>
                </a:tc>
                <a:extLst>
                  <a:ext uri="{0D108BD9-81ED-4DB2-BD59-A6C34878D82A}">
                    <a16:rowId xmlns:a16="http://schemas.microsoft.com/office/drawing/2014/main" val="10013"/>
                  </a:ext>
                </a:extLst>
              </a:tr>
              <a:tr h="343535">
                <a:tc>
                  <a:txBody>
                    <a:bodyPr/>
                    <a:lstStyle/>
                    <a:p>
                      <a:pPr algn="ctr" fontAlgn="ctr">
                        <a:buNone/>
                      </a:pPr>
                      <a:r>
                        <a:rPr lang="zh-CN" altLang="en-US" sz="1100" dirty="0">
                          <a:solidFill>
                            <a:srgbClr val="000000"/>
                          </a:solidFill>
                          <a:effectLst/>
                          <a:latin typeface="宋体" pitchFamily="2" charset="-122"/>
                          <a:ea typeface="宋体" pitchFamily="2" charset="-122"/>
                          <a:sym typeface="+mn-ea"/>
                        </a:rPr>
                        <a:t>三方、快递系统</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回写快递单号</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5</a:t>
                      </a:r>
                      <a:endParaRPr lang="en-US" altLang="zh-CN"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p>
                      <a:pPr algn="l" fontAlgn="ctr">
                        <a:buNone/>
                      </a:pP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10K</a:t>
                      </a:r>
                      <a:endParaRPr lang="en-US" altLang="zh-CN" sz="1100" b="0" i="0" u="none" strike="noStrike" dirty="0">
                        <a:solidFill>
                          <a:srgbClr val="000000"/>
                        </a:solidFill>
                        <a:effectLst/>
                        <a:latin typeface="宋体" pitchFamily="2" charset="-122"/>
                        <a:ea typeface="宋体" pitchFamily="2" charset="-122"/>
                      </a:endParaRPr>
                    </a:p>
                    <a:p>
                      <a:pPr algn="l" fontAlgn="ctr">
                        <a:buNone/>
                      </a:pP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运单号</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快递数据信息</a:t>
                      </a:r>
                    </a:p>
                  </a:txBody>
                  <a:tcPr marL="6204" marR="6204" marT="6204" marB="0" anchor="ctr"/>
                </a:tc>
                <a:extLst>
                  <a:ext uri="{0D108BD9-81ED-4DB2-BD59-A6C34878D82A}">
                    <a16:rowId xmlns:a16="http://schemas.microsoft.com/office/drawing/2014/main" val="10014"/>
                  </a:ext>
                </a:extLst>
              </a:tr>
              <a:tr h="371475">
                <a:tc>
                  <a:txBody>
                    <a:bodyPr/>
                    <a:lstStyle/>
                    <a:p>
                      <a:pPr algn="ctr" fontAlgn="ctr">
                        <a:buNone/>
                      </a:pPr>
                      <a:r>
                        <a:rPr lang="zh-CN" altLang="en-US" sz="1100" b="0" i="0" u="none" strike="noStrike" dirty="0">
                          <a:solidFill>
                            <a:srgbClr val="000000"/>
                          </a:solidFill>
                          <a:effectLst/>
                          <a:latin typeface="宋体" pitchFamily="2" charset="-122"/>
                          <a:ea typeface="宋体" pitchFamily="2" charset="-122"/>
                        </a:rPr>
                        <a:t>三方、快递系统</a:t>
                      </a: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在途节点回写接口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5</a:t>
                      </a:r>
                      <a:endParaRPr lang="en-US" altLang="zh-CN"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10K</a:t>
                      </a:r>
                      <a:endParaRPr lang="en-US" altLang="zh-CN" sz="1100" b="0" i="0" u="none" strike="noStrike" dirty="0">
                        <a:solidFill>
                          <a:srgbClr val="000000"/>
                        </a:solidFill>
                        <a:effectLst/>
                        <a:latin typeface="宋体" pitchFamily="2" charset="-122"/>
                        <a:ea typeface="宋体" pitchFamily="2" charset="-122"/>
                      </a:endParaRPr>
                    </a:p>
                    <a:p>
                      <a:pPr algn="l" fontAlgn="ctr">
                        <a:buNone/>
                      </a:pP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zh-CN" altLang="en-US" sz="1100" b="0" i="0" u="none" strike="noStrike" dirty="0">
                          <a:solidFill>
                            <a:srgbClr val="000000"/>
                          </a:solidFill>
                          <a:effectLst/>
                          <a:latin typeface="宋体" pitchFamily="2" charset="-122"/>
                          <a:ea typeface="宋体" pitchFamily="2" charset="-122"/>
                        </a:rPr>
                        <a:t>运单号、在途节点</a:t>
                      </a:r>
                    </a:p>
                  </a:txBody>
                  <a:tcPr marL="6204" marR="6204" marT="6204" marB="0" anchor="ctr"/>
                </a:tc>
                <a:tc>
                  <a:txBody>
                    <a:bodyPr/>
                    <a:lstStyle/>
                    <a:p>
                      <a:pPr algn="l" fontAlgn="ctr"/>
                      <a:r>
                        <a:rPr lang="zh-CN" altLang="en-US" sz="1100">
                          <a:solidFill>
                            <a:srgbClr val="000000"/>
                          </a:solidFill>
                          <a:effectLst/>
                          <a:latin typeface="宋体" pitchFamily="2" charset="-122"/>
                          <a:ea typeface="宋体" pitchFamily="2" charset="-122"/>
                          <a:sym typeface="+mn-ea"/>
                        </a:rPr>
                        <a:t>结果状态信息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15"/>
                  </a:ext>
                </a:extLst>
              </a:tr>
              <a:tr h="544195">
                <a:tc>
                  <a:txBody>
                    <a:bodyPr/>
                    <a:lstStyle/>
                    <a:p>
                      <a:pPr algn="ctr" fontAlgn="ctr">
                        <a:buNone/>
                      </a:pPr>
                      <a:r>
                        <a:rPr lang="zh-CN" altLang="en-US" sz="1100" b="0" i="0" u="none" strike="noStrike" dirty="0">
                          <a:solidFill>
                            <a:srgbClr val="000000"/>
                          </a:solidFill>
                          <a:effectLst/>
                          <a:latin typeface="宋体" pitchFamily="2" charset="-122"/>
                          <a:ea typeface="宋体" pitchFamily="2" charset="-122"/>
                        </a:rPr>
                        <a:t>三方、快递系统</a:t>
                      </a:r>
                    </a:p>
                  </a:txBody>
                  <a:tcPr marL="6204" marR="6204" marT="6204" marB="0" anchor="ctr"/>
                </a:tc>
                <a:tc>
                  <a:txBody>
                    <a:bodyPr/>
                    <a:lstStyle/>
                    <a:p>
                      <a:pPr algn="ctr" fontAlgn="ctr">
                        <a:buNone/>
                      </a:pPr>
                      <a:r>
                        <a:rPr lang="zh-CN" altLang="en-US" sz="1100">
                          <a:solidFill>
                            <a:srgbClr val="000000"/>
                          </a:solidFill>
                          <a:effectLst/>
                          <a:latin typeface="宋体" pitchFamily="2" charset="-122"/>
                          <a:ea typeface="宋体" pitchFamily="2" charset="-122"/>
                          <a:sym typeface="+mn-ea"/>
                        </a:rPr>
                        <a:t>消费方</a:t>
                      </a:r>
                      <a:endParaRPr lang="zh-CN"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ctr" fontAlgn="ctr">
                        <a:buNone/>
                      </a:pPr>
                      <a:r>
                        <a:rPr lang="zh-CN" altLang="en-US" sz="1100" b="0" i="0" u="none" strike="noStrike">
                          <a:solidFill>
                            <a:srgbClr val="000000"/>
                          </a:solidFill>
                          <a:effectLst/>
                          <a:latin typeface="宋体" pitchFamily="2" charset="-122"/>
                          <a:ea typeface="宋体" pitchFamily="2" charset="-122"/>
                        </a:rPr>
                        <a:t>运单签收回单接口</a:t>
                      </a:r>
                    </a:p>
                  </a:txBody>
                  <a:tcPr marL="6204" marR="6204" marT="6204" marB="0" anchor="ctr"/>
                </a:tc>
                <a:tc>
                  <a:txBody>
                    <a:bodyPr/>
                    <a:lstStyle/>
                    <a:p>
                      <a:pPr algn="ctr" fontAlgn="ctr">
                        <a:buNone/>
                      </a:pPr>
                      <a:r>
                        <a:rPr lang="en-US" sz="1100">
                          <a:solidFill>
                            <a:srgbClr val="000000"/>
                          </a:solidFill>
                          <a:effectLst/>
                          <a:latin typeface="宋体" pitchFamily="2" charset="-122"/>
                          <a:ea typeface="宋体" pitchFamily="2" charset="-122"/>
                          <a:sym typeface="+mn-ea"/>
                        </a:rPr>
                        <a:t>restful</a:t>
                      </a:r>
                      <a:endParaRPr lang="en-US" altLang="en-US" sz="1100" b="0" i="0" u="none" strike="noStrike">
                        <a:solidFill>
                          <a:srgbClr val="000000"/>
                        </a:solidFill>
                        <a:effectLst/>
                        <a:latin typeface="宋体" pitchFamily="2" charset="-122"/>
                        <a:ea typeface="宋体" pitchFamily="2" charset="-122"/>
                      </a:endParaRPr>
                    </a:p>
                  </a:txBody>
                  <a:tcPr marL="6204" marR="6204" marT="6204" marB="0" anchor="ctr"/>
                </a:tc>
                <a:tc>
                  <a:txBody>
                    <a:bodyPr/>
                    <a:lstStyle/>
                    <a:p>
                      <a:pPr algn="l" fontAlgn="ctr">
                        <a:buNone/>
                      </a:pPr>
                      <a:r>
                        <a:rPr lang="zh-CN" altLang="en-US" sz="1100" dirty="0">
                          <a:solidFill>
                            <a:srgbClr val="000000"/>
                          </a:solidFill>
                          <a:effectLst/>
                          <a:latin typeface="宋体" pitchFamily="2" charset="-122"/>
                          <a:ea typeface="宋体" pitchFamily="2" charset="-122"/>
                          <a:sym typeface="+mn-ea"/>
                        </a:rPr>
                        <a:t>系统</a:t>
                      </a:r>
                      <a:r>
                        <a:rPr lang="en-US" altLang="zh-CN" sz="1100" dirty="0">
                          <a:solidFill>
                            <a:srgbClr val="000000"/>
                          </a:solidFill>
                          <a:effectLst/>
                          <a:latin typeface="宋体" pitchFamily="2" charset="-122"/>
                          <a:ea typeface="宋体" pitchFamily="2" charset="-122"/>
                          <a:sym typeface="+mn-ea"/>
                        </a:rPr>
                        <a:t>5</a:t>
                      </a:r>
                      <a:endParaRPr lang="en-US" altLang="zh-CN"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dirty="0">
                          <a:solidFill>
                            <a:srgbClr val="000000"/>
                          </a:solidFill>
                          <a:effectLst/>
                          <a:latin typeface="宋体" pitchFamily="2" charset="-122"/>
                          <a:ea typeface="宋体" pitchFamily="2" charset="-122"/>
                          <a:sym typeface="+mn-ea"/>
                        </a:rPr>
                        <a:t>500/15000</a:t>
                      </a:r>
                      <a:endParaRPr lang="zh-CN" altLang="en-US" sz="1100" b="0" i="0" u="none" strike="noStrike" dirty="0">
                        <a:solidFill>
                          <a:srgbClr val="000000"/>
                        </a:solidFill>
                        <a:effectLst/>
                        <a:latin typeface="宋体" pitchFamily="2" charset="-122"/>
                        <a:ea typeface="宋体" pitchFamily="2" charset="-122"/>
                        <a:sym typeface="+mn-ea"/>
                      </a:endParaRPr>
                    </a:p>
                  </a:txBody>
                  <a:tcPr marL="6204" marR="6204" marT="6204" marB="0" anchor="ctr"/>
                </a:tc>
                <a:tc>
                  <a:txBody>
                    <a:bodyPr/>
                    <a:lstStyle/>
                    <a:p>
                      <a:pPr algn="l" fontAlgn="ctr">
                        <a:buNone/>
                      </a:pPr>
                      <a:r>
                        <a:rPr lang="en-US" altLang="zh-CN" sz="1100" b="0" i="0" u="none" strike="noStrike" dirty="0">
                          <a:solidFill>
                            <a:srgbClr val="000000"/>
                          </a:solidFill>
                          <a:effectLst/>
                          <a:latin typeface="宋体" pitchFamily="2" charset="-122"/>
                          <a:ea typeface="宋体" pitchFamily="2" charset="-122"/>
                          <a:sym typeface="+mn-ea"/>
                        </a:rPr>
                        <a:t>3M</a:t>
                      </a:r>
                    </a:p>
                  </a:txBody>
                  <a:tcPr marL="6204" marR="6204" marT="6204" marB="0" anchor="ctr"/>
                </a:tc>
                <a:tc>
                  <a:txBody>
                    <a:bodyPr/>
                    <a:lstStyle/>
                    <a:p>
                      <a:pPr algn="l" fontAlgn="ctr">
                        <a:buNone/>
                      </a:pPr>
                      <a:r>
                        <a:rPr lang="zh-CN" sz="1100" b="0" i="0" u="none" strike="noStrike" dirty="0">
                          <a:solidFill>
                            <a:srgbClr val="000000"/>
                          </a:solidFill>
                          <a:effectLst/>
                          <a:latin typeface="宋体" pitchFamily="2" charset="-122"/>
                          <a:ea typeface="宋体" pitchFamily="2" charset="-122"/>
                        </a:rPr>
                        <a:t>运单号、电子照片</a:t>
                      </a:r>
                    </a:p>
                  </a:txBody>
                  <a:tcPr marL="6204" marR="6204" marT="6204" marB="0" anchor="ctr"/>
                </a:tc>
                <a:tc>
                  <a:txBody>
                    <a:bodyPr/>
                    <a:lstStyle/>
                    <a:p>
                      <a:pPr algn="l" fontAlgn="ctr"/>
                      <a:r>
                        <a:rPr lang="zh-CN" altLang="en-US" sz="1100">
                          <a:solidFill>
                            <a:srgbClr val="000000"/>
                          </a:solidFill>
                          <a:effectLst/>
                          <a:latin typeface="宋体" pitchFamily="2" charset="-122"/>
                          <a:ea typeface="宋体" pitchFamily="2" charset="-122"/>
                          <a:sym typeface="+mn-ea"/>
                        </a:rPr>
                        <a:t>结果状态信息</a:t>
                      </a:r>
                      <a:endParaRPr lang="zh-CN" altLang="en-US" sz="1100" b="0" i="0" u="none" strike="noStrike" dirty="0">
                        <a:solidFill>
                          <a:srgbClr val="000000"/>
                        </a:solidFill>
                        <a:effectLst/>
                        <a:latin typeface="宋体" pitchFamily="2" charset="-122"/>
                        <a:ea typeface="宋体" pitchFamily="2" charset="-122"/>
                      </a:endParaRPr>
                    </a:p>
                  </a:txBody>
                  <a:tcPr marL="6204" marR="6204" marT="6204" marB="0" anchor="ctr"/>
                </a:tc>
                <a:extLst>
                  <a:ext uri="{0D108BD9-81ED-4DB2-BD59-A6C34878D82A}">
                    <a16:rowId xmlns:a16="http://schemas.microsoft.com/office/drawing/2014/main" val="10016"/>
                  </a:ext>
                </a:extLst>
              </a:tr>
            </a:tbl>
          </a:graphicData>
        </a:graphic>
      </p:graphicFrame>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4639" y="260684"/>
            <a:ext cx="10242550" cy="549012"/>
          </a:xfrm>
        </p:spPr>
        <p:txBody>
          <a:bodyPr/>
          <a:lstStyle/>
          <a:p>
            <a:r>
              <a:rPr lang="en-US" altLang="zh-CN" dirty="0"/>
              <a:t>#</a:t>
            </a:r>
            <a:r>
              <a:rPr lang="zh-CN" altLang="en-US" dirty="0"/>
              <a:t>软件架构</a:t>
            </a:r>
          </a:p>
        </p:txBody>
      </p:sp>
      <p:pic>
        <p:nvPicPr>
          <p:cNvPr id="4" name="图片 3"/>
          <p:cNvPicPr>
            <a:picLocks noChangeAspect="1"/>
          </p:cNvPicPr>
          <p:nvPr/>
        </p:nvPicPr>
        <p:blipFill>
          <a:blip r:embed="rId2"/>
          <a:stretch>
            <a:fillRect/>
          </a:stretch>
        </p:blipFill>
        <p:spPr>
          <a:xfrm>
            <a:off x="155575" y="908685"/>
            <a:ext cx="8895715" cy="5506085"/>
          </a:xfrm>
          <a:prstGeom prst="rect">
            <a:avLst/>
          </a:prstGeom>
        </p:spPr>
      </p:pic>
      <p:pic>
        <p:nvPicPr>
          <p:cNvPr id="6" name="图片 5"/>
          <p:cNvPicPr>
            <a:picLocks noChangeAspect="1"/>
          </p:cNvPicPr>
          <p:nvPr/>
        </p:nvPicPr>
        <p:blipFill>
          <a:blip r:embed="rId3"/>
          <a:stretch>
            <a:fillRect/>
          </a:stretch>
        </p:blipFill>
        <p:spPr>
          <a:xfrm>
            <a:off x="9051290" y="1052830"/>
            <a:ext cx="3073400" cy="3187700"/>
          </a:xfrm>
          <a:prstGeom prst="rect">
            <a:avLst/>
          </a:prstGeom>
        </p:spPr>
      </p:pic>
      <p:sp>
        <p:nvSpPr>
          <p:cNvPr id="5" name="文本框 4"/>
          <p:cNvSpPr txBox="1"/>
          <p:nvPr/>
        </p:nvSpPr>
        <p:spPr>
          <a:xfrm>
            <a:off x="8619490" y="5301615"/>
            <a:ext cx="3557905" cy="1198880"/>
          </a:xfrm>
          <a:prstGeom prst="rect">
            <a:avLst/>
          </a:prstGeom>
          <a:noFill/>
        </p:spPr>
        <p:txBody>
          <a:bodyPr wrap="square" rtlCol="0" anchor="t">
            <a:spAutoFit/>
          </a:bodyPr>
          <a:lstStyle/>
          <a:p>
            <a:r>
              <a:rPr lang="zh-CN" altLang="en-US"/>
              <a:t>elk网站地址：http://10.207.88.11/kibana</a:t>
            </a:r>
          </a:p>
          <a:p>
            <a:r>
              <a:rPr lang="zh-CN" altLang="en-US">
                <a:sym typeface="+mn-ea"/>
              </a:rPr>
              <a:t>zipkin地址：10.207.88.11:9411</a:t>
            </a:r>
            <a:endParaRPr lang="zh-CN" altLang="en-US"/>
          </a:p>
          <a:p>
            <a:endParaRPr lang="zh-CN" altLang="en-US"/>
          </a:p>
        </p:txBody>
      </p:sp>
      <p:sp>
        <p:nvSpPr>
          <p:cNvPr id="7" name="文本框 6"/>
          <p:cNvSpPr txBox="1"/>
          <p:nvPr/>
        </p:nvSpPr>
        <p:spPr>
          <a:xfrm>
            <a:off x="8691245" y="4347845"/>
            <a:ext cx="2540000" cy="922020"/>
          </a:xfrm>
          <a:prstGeom prst="rect">
            <a:avLst/>
          </a:prstGeom>
          <a:noFill/>
        </p:spPr>
        <p:txBody>
          <a:bodyPr wrap="square" rtlCol="0" anchor="t">
            <a:spAutoFit/>
          </a:bodyPr>
          <a:lstStyle/>
          <a:p>
            <a:r>
              <a:rPr lang="zh-CN" altLang="en-US"/>
              <a:t>应用：10.204.224.42</a:t>
            </a:r>
          </a:p>
          <a:p>
            <a:r>
              <a:rPr lang="zh-CN" altLang="en-US"/>
              <a:t>接口：10.204.224.10 （redis,kafka,canal ）</a:t>
            </a:r>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a:t>
            </a:r>
            <a:r>
              <a:rPr dirty="0">
                <a:sym typeface="+mn-ea"/>
              </a:rPr>
              <a:t>运输管理系统系统</a:t>
            </a:r>
            <a:r>
              <a:rPr lang="en-US" altLang="zh-CN" dirty="0"/>
              <a:t>-</a:t>
            </a:r>
            <a:r>
              <a:rPr lang="zh-CN" altLang="en-US" dirty="0"/>
              <a:t>运行架构</a:t>
            </a:r>
          </a:p>
        </p:txBody>
      </p:sp>
      <p:sp>
        <p:nvSpPr>
          <p:cNvPr id="3" name="文本框 2"/>
          <p:cNvSpPr txBox="1"/>
          <p:nvPr/>
        </p:nvSpPr>
        <p:spPr>
          <a:xfrm>
            <a:off x="1315578" y="873340"/>
            <a:ext cx="8775849" cy="420948"/>
          </a:xfrm>
          <a:prstGeom prst="rect">
            <a:avLst/>
          </a:prstGeom>
          <a:solidFill>
            <a:schemeClr val="accent5">
              <a:lumMod val="50000"/>
            </a:schemeClr>
          </a:solidFill>
        </p:spPr>
        <p:txBody>
          <a:bodyPr wrap="square">
            <a:spAutoFit/>
          </a:bodyPr>
          <a:lstStyle/>
          <a:p>
            <a:pPr>
              <a:defRPr/>
            </a:pPr>
            <a:r>
              <a:rPr lang="zh-CN" altLang="en-US" sz="1075" b="1" dirty="0">
                <a:solidFill>
                  <a:sysClr val="window" lastClr="FFFFFF"/>
                </a:solidFill>
                <a:latin typeface="微软雅黑" panose="020B0503020204020204" pitchFamily="34" charset="-122"/>
                <a:ea typeface="微软雅黑" panose="020B0503020204020204" pitchFamily="34" charset="-122"/>
              </a:rPr>
              <a:t>系统运行架构：</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a:p>
            <a:pPr>
              <a:defRPr/>
            </a:pPr>
            <a:r>
              <a:rPr lang="en-US" altLang="zh-CN" sz="1075" b="1" dirty="0">
                <a:solidFill>
                  <a:sysClr val="window" lastClr="FFFFFF"/>
                </a:solidFill>
                <a:latin typeface="微软雅黑" panose="020B0503020204020204" pitchFamily="34" charset="-122"/>
                <a:ea typeface="微软雅黑" panose="020B0503020204020204" pitchFamily="34" charset="-122"/>
              </a:rPr>
              <a:t>       </a:t>
            </a:r>
            <a:r>
              <a:rPr lang="zh-CN" altLang="en-US" sz="1075" b="1" dirty="0">
                <a:solidFill>
                  <a:sysClr val="window" lastClr="FFFFFF"/>
                </a:solidFill>
                <a:latin typeface="微软雅黑" panose="020B0503020204020204" pitchFamily="34" charset="-122"/>
                <a:ea typeface="微软雅黑" panose="020B0503020204020204" pitchFamily="34" charset="-122"/>
              </a:rPr>
              <a:t>服务器（</a:t>
            </a:r>
            <a:r>
              <a:rPr lang="en-US" altLang="zh-CN" sz="1075" b="1" dirty="0">
                <a:solidFill>
                  <a:sysClr val="window" lastClr="FFFFFF"/>
                </a:solidFill>
                <a:latin typeface="微软雅黑" panose="020B0503020204020204" pitchFamily="34" charset="-122"/>
                <a:ea typeface="微软雅黑" panose="020B0503020204020204" pitchFamily="34" charset="-122"/>
              </a:rPr>
              <a:t>IP</a:t>
            </a:r>
            <a:r>
              <a:rPr lang="zh-CN" altLang="en-US" sz="1075" b="1" dirty="0">
                <a:solidFill>
                  <a:sysClr val="window" lastClr="FFFFFF"/>
                </a:solidFill>
                <a:latin typeface="微软雅黑" panose="020B0503020204020204" pitchFamily="34" charset="-122"/>
                <a:ea typeface="微软雅黑" panose="020B0503020204020204" pitchFamily="34" charset="-122"/>
              </a:rPr>
              <a:t>、用途）、网络情况、应用分布情况</a:t>
            </a:r>
            <a:endParaRPr lang="en-US" altLang="zh-CN" sz="1075" b="1" dirty="0">
              <a:solidFill>
                <a:sysClr val="window" lastClr="FFFFFF"/>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44C9C52-963D-369D-92C6-106EC72E9F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371" y="1347896"/>
            <a:ext cx="11071818" cy="5103024"/>
          </a:xfrm>
          <a:prstGeom prst="rect">
            <a:avLst/>
          </a:prstGeom>
        </p:spPr>
      </p:pic>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a:t>
            </a:r>
            <a:r>
              <a:rPr dirty="0">
                <a:sym typeface="+mn-ea"/>
              </a:rPr>
              <a:t>运输管理系统系统</a:t>
            </a:r>
            <a:r>
              <a:rPr lang="en-US" altLang="zh-CN" dirty="0"/>
              <a:t>-EDI</a:t>
            </a:r>
            <a:r>
              <a:rPr lang="zh-CN" altLang="en-US" dirty="0"/>
              <a:t>运行架构</a:t>
            </a:r>
          </a:p>
        </p:txBody>
      </p:sp>
      <p:pic>
        <p:nvPicPr>
          <p:cNvPr id="6" name="Picture 5" descr="华润—EDI 运行架构 (1)"/>
          <p:cNvPicPr>
            <a:picLocks noChangeAspect="1"/>
          </p:cNvPicPr>
          <p:nvPr/>
        </p:nvPicPr>
        <p:blipFill>
          <a:blip r:embed="rId2"/>
          <a:stretch>
            <a:fillRect/>
          </a:stretch>
        </p:blipFill>
        <p:spPr>
          <a:xfrm>
            <a:off x="1130935" y="908685"/>
            <a:ext cx="8446770" cy="5655945"/>
          </a:xfrm>
          <a:prstGeom prst="rect">
            <a:avLst/>
          </a:prstGeom>
        </p:spPr>
      </p:pic>
      <p:sp>
        <p:nvSpPr>
          <p:cNvPr id="7" name="Text Box 6"/>
          <p:cNvSpPr txBox="1"/>
          <p:nvPr/>
        </p:nvSpPr>
        <p:spPr>
          <a:xfrm>
            <a:off x="3002915" y="4149090"/>
            <a:ext cx="651510" cy="213995"/>
          </a:xfrm>
          <a:prstGeom prst="rect">
            <a:avLst/>
          </a:prstGeom>
          <a:noFill/>
        </p:spPr>
        <p:txBody>
          <a:bodyPr wrap="square" rtlCol="0">
            <a:spAutoFit/>
          </a:bodyPr>
          <a:lstStyle/>
          <a:p>
            <a:r>
              <a:rPr lang="zh-CN" altLang="en-US" sz="800" b="1"/>
              <a:t>带宽</a:t>
            </a:r>
            <a:r>
              <a:rPr lang="en-US" altLang="zh-CN" sz="800" b="1"/>
              <a:t>&gt;=4M</a:t>
            </a:r>
          </a:p>
        </p:txBody>
      </p:sp>
      <p:sp>
        <p:nvSpPr>
          <p:cNvPr id="8" name="Text Box 7"/>
          <p:cNvSpPr txBox="1"/>
          <p:nvPr/>
        </p:nvSpPr>
        <p:spPr>
          <a:xfrm>
            <a:off x="8547735" y="4149090"/>
            <a:ext cx="651510" cy="213995"/>
          </a:xfrm>
          <a:prstGeom prst="rect">
            <a:avLst/>
          </a:prstGeom>
          <a:noFill/>
        </p:spPr>
        <p:txBody>
          <a:bodyPr wrap="square" rtlCol="0">
            <a:spAutoFit/>
          </a:bodyPr>
          <a:lstStyle/>
          <a:p>
            <a:r>
              <a:rPr lang="zh-CN" altLang="en-US" sz="800" b="1"/>
              <a:t>带宽</a:t>
            </a:r>
            <a:r>
              <a:rPr lang="en-US" altLang="zh-CN" sz="800" b="1"/>
              <a:t>&gt;=2M</a:t>
            </a:r>
          </a:p>
        </p:txBody>
      </p:sp>
    </p:spTree>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k5NjkyZGUwMTdlNzdhYWQ3ZDFmNGNmNTA5MzBiODgifQ=="/>
  <p:tag name="KSO_WPP_MARK_KEY" val="f8b73438-e05c-4b00-9204-405181c60f32"/>
</p:tagLst>
</file>

<file path=ppt/tags/tag10.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0YVuhybo0y2t1P4M14x7Q"/>
</p:tagLst>
</file>

<file path=ppt/tags/tag20.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NqZAJ.sh0KQjZRfcb0Egg"/>
</p:tagLst>
</file>

<file path=ppt/tags/tag30.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37.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DumfUFAEkmhu9GcQHIEiw"/>
</p:tagLst>
</file>

<file path=ppt/tags/tag40.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ENTRY"/>
  <p:tag name="ID" val="545840"/>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OTHERS"/>
  <p:tag name="ID" val="545840"/>
</p:tagLst>
</file>

<file path=ppt/tags/tag44.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4"/>
</p:tagLst>
</file>

<file path=ppt/tags/tag45.xml><?xml version="1.0" encoding="utf-8"?>
<p:tagLst xmlns:a="http://schemas.openxmlformats.org/drawingml/2006/main" xmlns:r="http://schemas.openxmlformats.org/officeDocument/2006/relationships" xmlns:p="http://schemas.openxmlformats.org/presentationml/2006/main">
  <p:tag name="KSO_WM_UNIT_TABLE_BEAUTIFY" val="smartTable{1f59e038-35b8-4475-9119-1f66acc8bad9}"/>
  <p:tag name="TABLE_ENDDRAG_ORIGIN_RECT" val="910*486"/>
  <p:tag name="TABLE_ENDDRAG_RECT" val="27*76*911*486"/>
</p:tagLst>
</file>

<file path=ppt/tags/tag46.xml><?xml version="1.0" encoding="utf-8"?>
<p:tagLst xmlns:a="http://schemas.openxmlformats.org/drawingml/2006/main" xmlns:r="http://schemas.openxmlformats.org/officeDocument/2006/relationships" xmlns:p="http://schemas.openxmlformats.org/presentationml/2006/main">
  <p:tag name="KSO_WM_UNIT_TABLE_BEAUTIFY" val="smartTable{e6e55e01-54f8-4e0a-b992-bf6d78732c98}"/>
  <p:tag name="TABLE_ENDDRAG_ORIGIN_RECT" val="867*494"/>
  <p:tag name="TABLE_ENDDRAG_RECT" val="46*42*867*476"/>
</p:tagLst>
</file>

<file path=ppt/tags/tag47.xml><?xml version="1.0" encoding="utf-8"?>
<p:tagLst xmlns:a="http://schemas.openxmlformats.org/drawingml/2006/main" xmlns:r="http://schemas.openxmlformats.org/officeDocument/2006/relationships" xmlns:p="http://schemas.openxmlformats.org/presentationml/2006/main">
  <p:tag name="KSO_WM_UNIT_TABLE_BEAUTIFY" val="smartTable{c00b00b7-38e2-446b-a2ce-a16e0c5aa429}"/>
</p:tagLst>
</file>

<file path=ppt/tags/tag48.xml><?xml version="1.0" encoding="utf-8"?>
<p:tagLst xmlns:a="http://schemas.openxmlformats.org/drawingml/2006/main" xmlns:r="http://schemas.openxmlformats.org/officeDocument/2006/relationships" xmlns:p="http://schemas.openxmlformats.org/presentationml/2006/main">
  <p:tag name="KSO_WM_UNIT_TABLE_BEAUTIFY" val="smartTable{94633247-eb64-4517-8990-877ecaa37a9b}"/>
</p:tagLst>
</file>

<file path=ppt/tags/tag49.xml><?xml version="1.0" encoding="utf-8"?>
<p:tagLst xmlns:a="http://schemas.openxmlformats.org/drawingml/2006/main" xmlns:r="http://schemas.openxmlformats.org/officeDocument/2006/relationships" xmlns:p="http://schemas.openxmlformats.org/presentationml/2006/main">
  <p:tag name="KSO_WM_UNIT_TABLE_BEAUTIFY" val="smartTable{68458db8-a832-4337-9809-587354c516c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3odHwcrd6kyHq03THG32WQ"/>
</p:tagLst>
</file>

<file path=ppt/tags/tag50.xml><?xml version="1.0" encoding="utf-8"?>
<p:tagLst xmlns:a="http://schemas.openxmlformats.org/drawingml/2006/main" xmlns:r="http://schemas.openxmlformats.org/officeDocument/2006/relationships" xmlns:p="http://schemas.openxmlformats.org/presentationml/2006/main">
  <p:tag name="KSO_WM_UNIT_TABLE_BEAUTIFY" val="smartTable{f4c8a1f6-8914-43d0-92ac-1d61fdc04a4e}"/>
</p:tagLst>
</file>

<file path=ppt/tags/tag51.xml><?xml version="1.0" encoding="utf-8"?>
<p:tagLst xmlns:a="http://schemas.openxmlformats.org/drawingml/2006/main" xmlns:r="http://schemas.openxmlformats.org/officeDocument/2006/relationships" xmlns:p="http://schemas.openxmlformats.org/presentationml/2006/main">
  <p:tag name="KSO_WM_UNIT_TABLE_BEAUTIFY" val="smartTable{f4c8a1f6-8914-43d0-92ac-1d61fdc04a4e}"/>
  <p:tag name="TABLE_ENDDRAG_ORIGIN_RECT" val="603*270"/>
  <p:tag name="TABLE_ENDDRAG_RECT" val="120*132*603*269"/>
</p:tagLst>
</file>

<file path=ppt/tags/tag52.xml><?xml version="1.0" encoding="utf-8"?>
<p:tagLst xmlns:a="http://schemas.openxmlformats.org/drawingml/2006/main" xmlns:r="http://schemas.openxmlformats.org/officeDocument/2006/relationships" xmlns:p="http://schemas.openxmlformats.org/presentationml/2006/main">
  <p:tag name="KSO_WM_UNIT_TABLE_BEAUTIFY" val="smartTable{f4c8a1f6-8914-43d0-92ac-1d61fdc04a4e}"/>
  <p:tag name="TABLE_ENDDRAG_ORIGIN_RECT" val="675*75"/>
  <p:tag name="TABLE_ENDDRAG_RECT" val="111*126*675*75"/>
</p:tagLst>
</file>

<file path=ppt/tags/tag5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736,&quot;width&quot;:17388}"/>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0YVuhybo0y2t1P4M14x7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NqZAJ.sh0KQjZRfcb0Eg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DumfUFAEkmhu9GcQHIEiw"/>
</p:tagLst>
</file>

<file path=ppt/tags/tag9.xml><?xml version="1.0" encoding="utf-8"?>
<p:tagLst xmlns:a="http://schemas.openxmlformats.org/drawingml/2006/main" xmlns:r="http://schemas.openxmlformats.org/officeDocument/2006/relationships" xmlns:p="http://schemas.openxmlformats.org/presentationml/2006/main">
  <p:tag name="MH" val="20170913201011"/>
  <p:tag name="MH_LIBRARY" val="CONTENTS"/>
  <p:tag name="MH_TYPE" val="NUMBER"/>
  <p:tag name="ID" val="545840"/>
  <p:tag name="MH_ORDER" val="1"/>
</p:tagLst>
</file>

<file path=ppt/theme/theme1.xml><?xml version="1.0" encoding="utf-8"?>
<a:theme xmlns:a="http://schemas.openxmlformats.org/drawingml/2006/main" name="7_华润银行">
  <a:themeElements>
    <a:clrScheme name="自定义 2">
      <a:dk1>
        <a:sysClr val="windowText" lastClr="000000"/>
      </a:dk1>
      <a:lt1>
        <a:sysClr val="window" lastClr="FFFFFF"/>
      </a:lt1>
      <a:dk2>
        <a:srgbClr val="4E3B30"/>
      </a:dk2>
      <a:lt2>
        <a:srgbClr val="FBEEC9"/>
      </a:lt2>
      <a:accent1>
        <a:srgbClr val="F39D2B"/>
      </a:accent1>
      <a:accent2>
        <a:srgbClr val="FBD857"/>
      </a:accent2>
      <a:accent3>
        <a:srgbClr val="E06B14"/>
      </a:accent3>
      <a:accent4>
        <a:srgbClr val="F3BA2D"/>
      </a:accent4>
      <a:accent5>
        <a:srgbClr val="C5E1DC"/>
      </a:accent5>
      <a:accent6>
        <a:srgbClr val="6893B0"/>
      </a:accent6>
      <a:hlink>
        <a:srgbClr val="F39D2B"/>
      </a:hlink>
      <a:folHlink>
        <a:srgbClr val="FFC42F"/>
      </a:folHlink>
    </a:clrScheme>
    <a:fontScheme name="jmnni0gr">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6699"/>
          </a:solidFill>
          <a:round/>
        </a:ln>
      </a:spPr>
      <a:bodyPr lIns="0" tIns="0" rIns="0" bIns="0" rtlCol="0" anchor="ctr"/>
      <a:lstStyle>
        <a:defPPr>
          <a:defRPr sz="800" b="1" dirty="0" smtClean="0">
            <a:solidFill>
              <a:srgbClr val="C00000"/>
            </a:solidFill>
            <a:latin typeface="微软雅黑" panose="020B0503020204020204" pitchFamily="34" charset="-122"/>
            <a:ea typeface="微软雅黑" panose="020B0503020204020204" pitchFamily="34" charset="-122"/>
          </a:defRPr>
        </a:defPPr>
      </a:lst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3084</Words>
  <Application>Microsoft Office PowerPoint</Application>
  <PresentationFormat>自定义</PresentationFormat>
  <Paragraphs>647</Paragraphs>
  <Slides>28</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 Unicode MS</vt:lpstr>
      <vt:lpstr>MHeiTGB-Medium-U</vt:lpstr>
      <vt:lpstr>等线</vt:lpstr>
      <vt:lpstr>黑体</vt:lpstr>
      <vt:lpstr>华文隶书</vt:lpstr>
      <vt:lpstr>华文细黑</vt:lpstr>
      <vt:lpstr>楷体</vt:lpstr>
      <vt:lpstr>宋体</vt:lpstr>
      <vt:lpstr>微软雅黑</vt:lpstr>
      <vt:lpstr>微软雅黑</vt:lpstr>
      <vt:lpstr>Arial</vt:lpstr>
      <vt:lpstr>Times New Roman</vt:lpstr>
      <vt:lpstr>7_华润银行</vt:lpstr>
      <vt:lpstr>PowerPoint 演示文稿</vt:lpstr>
      <vt:lpstr>技术评审说明</vt:lpstr>
      <vt:lpstr>目录</vt:lpstr>
      <vt:lpstr>#01-运输管理系统系统-功能架构</vt:lpstr>
      <vt:lpstr>#02-运输管理系统-集成架构</vt:lpstr>
      <vt:lpstr>#03-运输管理系统-接口集成情况</vt:lpstr>
      <vt:lpstr>#软件架构</vt:lpstr>
      <vt:lpstr>#05-运输管理系统系统-运行架构</vt:lpstr>
      <vt:lpstr>#05-运输管理系统系统-EDI运行架构</vt:lpstr>
      <vt:lpstr>#06-运输管理系统系统-资源投入</vt:lpstr>
      <vt:lpstr>#07-运输管理系统系统-核心功能设计_文件存储方案</vt:lpstr>
      <vt:lpstr>#07-运输管理系统系统-核心功能设计_文件存储方案</vt:lpstr>
      <vt:lpstr>#07-运输管理系统系统-核心功能设计_标准接口授权机制</vt:lpstr>
      <vt:lpstr>#07-运输管理系统系统-核心功能设计_标准接口授权机制</vt:lpstr>
      <vt:lpstr>#07-运输管理系统系统-核心功能设计_安全访问限制</vt:lpstr>
      <vt:lpstr>#08-运输管理系统系统-运行维护</vt:lpstr>
      <vt:lpstr>#08-运输管理系统系统-运行维护</vt:lpstr>
      <vt:lpstr>#08-运输管理系统系统-运行维护</vt:lpstr>
      <vt:lpstr>#10-运输管理系统系统-数据库连接信息</vt:lpstr>
      <vt:lpstr>#11-运输管理系统系统-灾备及验证</vt:lpstr>
      <vt:lpstr>#12-运输管理系统系统-安全设计</vt:lpstr>
      <vt:lpstr>#12-运输管理系统系统-安全设计</vt:lpstr>
      <vt:lpstr>#12-运输管理系统系统-安全设计</vt:lpstr>
      <vt:lpstr>#12-运输管理系统系统-安全设计</vt:lpstr>
      <vt:lpstr>#12-运输管理系统系统-安全设计</vt:lpstr>
      <vt:lpstr>#13-1-运输管理系统系统-安全设计-安全基线匹配</vt:lpstr>
      <vt:lpstr>#13-2-运输管理系统系统-安全设计-安全基线匹配</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黄楷浩</dc:creator>
  <cp:lastModifiedBy>王 峰</cp:lastModifiedBy>
  <cp:revision>269</cp:revision>
  <cp:lastPrinted>2023-07-12T07:40:20Z</cp:lastPrinted>
  <dcterms:created xsi:type="dcterms:W3CDTF">2023-07-12T07:40:20Z</dcterms:created>
  <dcterms:modified xsi:type="dcterms:W3CDTF">2023-07-13T09:22:53Z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ICV">
    <vt:lpwstr>D9EE39134CC743FA6FA0FF62F1517CCB</vt:lpwstr>
  </property>
</Properties>
</file>